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8"/>
  </p:notesMasterIdLst>
  <p:sldIdLst>
    <p:sldId id="257" r:id="rId2"/>
    <p:sldId id="260" r:id="rId3"/>
    <p:sldId id="262" r:id="rId4"/>
    <p:sldId id="263" r:id="rId5"/>
    <p:sldId id="264" r:id="rId6"/>
    <p:sldId id="268" r:id="rId7"/>
    <p:sldId id="269" r:id="rId8"/>
    <p:sldId id="270" r:id="rId9"/>
    <p:sldId id="272" r:id="rId10"/>
    <p:sldId id="277" r:id="rId11"/>
    <p:sldId id="279" r:id="rId12"/>
    <p:sldId id="280" r:id="rId13"/>
    <p:sldId id="282" r:id="rId14"/>
    <p:sldId id="285" r:id="rId15"/>
    <p:sldId id="286" r:id="rId16"/>
    <p:sldId id="287" r:id="rId17"/>
    <p:sldId id="288" r:id="rId18"/>
    <p:sldId id="289" r:id="rId19"/>
    <p:sldId id="290" r:id="rId20"/>
    <p:sldId id="292" r:id="rId21"/>
    <p:sldId id="294" r:id="rId22"/>
    <p:sldId id="295" r:id="rId23"/>
    <p:sldId id="296" r:id="rId24"/>
    <p:sldId id="297" r:id="rId25"/>
    <p:sldId id="302" r:id="rId26"/>
    <p:sldId id="303" r:id="rId27"/>
    <p:sldId id="304" r:id="rId28"/>
    <p:sldId id="308" r:id="rId29"/>
    <p:sldId id="309" r:id="rId30"/>
    <p:sldId id="311" r:id="rId31"/>
    <p:sldId id="313" r:id="rId32"/>
    <p:sldId id="314" r:id="rId33"/>
    <p:sldId id="317" r:id="rId34"/>
    <p:sldId id="318" r:id="rId35"/>
    <p:sldId id="320" r:id="rId36"/>
    <p:sldId id="321" r:id="rId37"/>
    <p:sldId id="322" r:id="rId38"/>
    <p:sldId id="324" r:id="rId39"/>
    <p:sldId id="325" r:id="rId40"/>
    <p:sldId id="326" r:id="rId41"/>
    <p:sldId id="328" r:id="rId42"/>
    <p:sldId id="330" r:id="rId43"/>
    <p:sldId id="331" r:id="rId44"/>
    <p:sldId id="333" r:id="rId45"/>
    <p:sldId id="334" r:id="rId46"/>
    <p:sldId id="336" r:id="rId47"/>
    <p:sldId id="337" r:id="rId48"/>
    <p:sldId id="339" r:id="rId49"/>
    <p:sldId id="340" r:id="rId50"/>
    <p:sldId id="341" r:id="rId51"/>
    <p:sldId id="342" r:id="rId52"/>
    <p:sldId id="343" r:id="rId53"/>
    <p:sldId id="346" r:id="rId54"/>
    <p:sldId id="347" r:id="rId55"/>
    <p:sldId id="352" r:id="rId56"/>
    <p:sldId id="353" r:id="rId57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50" d="100"/>
          <a:sy n="50" d="100"/>
        </p:scale>
        <p:origin x="-1956" y="-4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r-Latn-C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A278B1A-C36A-4BD9-96AE-D5B8E0BBFF2E}" type="datetimeFigureOut">
              <a:rPr lang="sr-Latn-CS" smtClean="0"/>
              <a:t>30.9.2020.</a:t>
            </a:fld>
            <a:endParaRPr lang="sr-Latn-C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r-Latn-C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r-Latn-C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906EEE-9E3B-43A2-BA39-F3F380BD2776}" type="slidenum">
              <a:rPr lang="sr-Latn-CS" smtClean="0"/>
              <a:t>‹#›</a:t>
            </a:fld>
            <a:endParaRPr lang="sr-Latn-C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sr-Latn-C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906EEE-9E3B-43A2-BA39-F3F380BD2776}" type="slidenum">
              <a:rPr lang="sr-Latn-CS" smtClean="0"/>
              <a:t>29</a:t>
            </a:fld>
            <a:endParaRPr lang="sr-Latn-C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F83C27-D1A9-4213-87F2-7EF2DB125244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71E872-9535-4B87-A70C-A9A043223BB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6A61F9-6C90-4D30-93D8-1F350A54F23C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5932FF-474D-4165-84FC-EB7CCB0D21D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BF6B28-F22D-4732-A9ED-FA537731C7B9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45E77BB-5282-4CD5-8E6E-8BA15C1FAE7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2020AC-9C71-4F8E-A65E-4C086AD67AB5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18A6FC4-C32B-4E8A-B54B-57EC14C8593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C1CA3E-FE97-41D7-8FA2-0C3D6F5158DF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C75D8D-BB8B-4CC7-8530-12135F24881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5B8C5C-668F-4E6B-B9F1-626C7236784E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BE080E-42A6-4C70-B169-3BC30FEA7EA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B96BFB-8506-4A66-AC37-EDB7CD1F910A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3440B31-6416-4F37-A3F9-1316BDEC1ED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90D760-F637-4DA0-8134-D67E29894AED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BB1F61-E40A-4D76-9248-255FC3FF60B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A72DC3-B23A-4030-B07F-35FDCBAF846F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C68559-6F4C-4BB0-B32B-706370A07CC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D3D30F8-0339-49ED-B878-1BF7DF0603BC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5EF3DD-B7B2-419F-8258-356B4FC36CD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A12973-DE44-46BC-A46B-50D259E11EB9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CE063F-585F-4296-ABAB-142AAA2BDC7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97B45A4-0587-494D-8A22-4EFD1CC20778}" type="datetimeFigureOut">
              <a:rPr lang="en-US"/>
              <a:pPr>
                <a:defRPr/>
              </a:pPr>
              <a:t>9/30/2020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fld id="{89111A60-C76E-4186-B60A-08A0AD7D8D2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57200" y="1268413"/>
            <a:ext cx="8229600" cy="5545137"/>
          </a:xfrm>
        </p:spPr>
        <p:txBody>
          <a:bodyPr rtlCol="0">
            <a:normAutofit/>
          </a:bodyPr>
          <a:lstStyle/>
          <a:p>
            <a:pPr algn="ctr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НАРОДНО ЗДРАВЉЕ</a:t>
            </a:r>
            <a:b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sr-Cyrl-CS" sz="480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sr-Cyrl-CS" sz="480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sr-Cyrl-CS" sz="360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13. </a:t>
            </a:r>
            <a:r>
              <a:rPr lang="sr-Cyrl-CS" sz="36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>недеља наставе</a:t>
            </a:r>
            <a: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sr-Cyrl-CS" sz="4800" dirty="0" smtClean="0"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endParaRPr lang="en-US" sz="3600" dirty="0" smtClean="0"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323850" y="1484313"/>
            <a:ext cx="8077200" cy="4727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>
                <a:latin typeface="Times New Roman" pitchFamily="18" charset="0"/>
              </a:rPr>
              <a:t>НАТРИЈУМ И ЗДРАВЉЕ</a:t>
            </a:r>
            <a:endParaRPr lang="en-US" sz="2400" b="1" i="1">
              <a:latin typeface="Times New Roman" pitchFamily="18" charset="0"/>
            </a:endParaRPr>
          </a:p>
          <a:p>
            <a:pPr algn="just"/>
            <a:endParaRPr lang="en-US" sz="2400" b="1">
              <a:latin typeface="Times New Roman" pitchFamily="18" charset="0"/>
            </a:endParaRPr>
          </a:p>
          <a:p>
            <a:pPr algn="just"/>
            <a:r>
              <a:rPr lang="en-US" sz="2800" b="1" i="1">
                <a:latin typeface="Times New Roman" pitchFamily="18" charset="0"/>
              </a:rPr>
              <a:t>Токсичност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Познато је да велики унос натријума може да омета апсорпцију калцијума и поспеши настанак остеопорозе.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Данас се посебно проучава однос између натријума и појаве повишеног крвног притиска (</a:t>
            </a:r>
            <a:r>
              <a:rPr lang="en-US" sz="2800" b="1" i="1">
                <a:latin typeface="Times New Roman" pitchFamily="18" charset="0"/>
              </a:rPr>
              <a:t>доказана повезаност</a:t>
            </a:r>
            <a:r>
              <a:rPr lang="en-US" sz="2800" b="1">
                <a:latin typeface="Times New Roman" pitchFamily="18" charset="0"/>
              </a:rPr>
              <a:t>). </a:t>
            </a:r>
          </a:p>
        </p:txBody>
      </p:sp>
    </p:spTree>
  </p:cSld>
  <p:clrMapOvr>
    <a:masterClrMapping/>
  </p:clrMapOvr>
  <p:transition advTm="26464"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684213" y="1154113"/>
            <a:ext cx="8077200" cy="4117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dirty="0">
                <a:latin typeface="Times New Roman" pitchFamily="18" charset="0"/>
              </a:rPr>
              <a:t>КАЛИЈУМ - </a:t>
            </a:r>
            <a:r>
              <a:rPr lang="en-US" sz="2800" b="1" dirty="0" err="1">
                <a:latin typeface="Times New Roman" pitchFamily="18" charset="0"/>
              </a:rPr>
              <a:t>значај</a:t>
            </a:r>
            <a:endParaRPr lang="en-US" sz="2800" b="1" dirty="0">
              <a:latin typeface="Times New Roman" pitchFamily="18" charset="0"/>
            </a:endParaRPr>
          </a:p>
          <a:p>
            <a:pPr algn="just"/>
            <a:endParaRPr lang="en-US" sz="2000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Калијум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је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главни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катјон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интрацелуларне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течности</a:t>
            </a:r>
            <a:r>
              <a:rPr lang="en-US" sz="2800" b="1" dirty="0">
                <a:latin typeface="Times New Roman" pitchFamily="18" charset="0"/>
              </a:rPr>
              <a:t> (</a:t>
            </a:r>
            <a:r>
              <a:rPr lang="en-US" sz="2800" b="1" i="1" dirty="0" err="1">
                <a:latin typeface="Times New Roman" pitchFamily="18" charset="0"/>
              </a:rPr>
              <a:t>око</a:t>
            </a:r>
            <a:r>
              <a:rPr lang="en-US" sz="2800" b="1" i="1" dirty="0">
                <a:latin typeface="Times New Roman" pitchFamily="18" charset="0"/>
              </a:rPr>
              <a:t> 30 </a:t>
            </a:r>
            <a:r>
              <a:rPr lang="en-US" sz="2800" b="1" i="1" dirty="0" err="1">
                <a:latin typeface="Times New Roman" pitchFamily="18" charset="0"/>
              </a:rPr>
              <a:t>пута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га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има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више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него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ван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ћелије</a:t>
            </a:r>
            <a:r>
              <a:rPr lang="en-US" sz="2800" b="1" dirty="0">
                <a:latin typeface="Times New Roman" pitchFamily="18" charset="0"/>
              </a:rPr>
              <a:t>).</a:t>
            </a:r>
          </a:p>
          <a:p>
            <a:pPr algn="just"/>
            <a:endParaRPr lang="en-US" sz="2000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Онај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део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калијума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који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налази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изван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ћелија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изузетно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је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значајан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за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нормално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функционисање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нерава</a:t>
            </a:r>
            <a:r>
              <a:rPr lang="en-US" sz="2800" b="1" dirty="0">
                <a:latin typeface="Times New Roman" pitchFamily="18" charset="0"/>
              </a:rPr>
              <a:t> и </a:t>
            </a:r>
            <a:r>
              <a:rPr lang="en-US" sz="2800" b="1" dirty="0" err="1">
                <a:latin typeface="Times New Roman" pitchFamily="18" charset="0"/>
              </a:rPr>
              <a:t>мишића</a:t>
            </a:r>
            <a:r>
              <a:rPr lang="en-US" sz="2800" b="1" dirty="0">
                <a:latin typeface="Times New Roman" pitchFamily="18" charset="0"/>
              </a:rPr>
              <a:t> (</a:t>
            </a:r>
            <a:r>
              <a:rPr lang="en-US" sz="2800" b="1" i="1" dirty="0" err="1">
                <a:latin typeface="Times New Roman" pitchFamily="18" charset="0"/>
              </a:rPr>
              <a:t>посебно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срца</a:t>
            </a:r>
            <a:r>
              <a:rPr lang="en-US" sz="2800" b="1" dirty="0">
                <a:latin typeface="Times New Roman" pitchFamily="18" charset="0"/>
              </a:rPr>
              <a:t>).</a:t>
            </a:r>
          </a:p>
        </p:txBody>
      </p:sp>
    </p:spTree>
  </p:cSld>
  <p:clrMapOvr>
    <a:masterClrMapping/>
  </p:clrMapOvr>
  <p:transition advTm="13187"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2"/>
          <p:cNvSpPr txBox="1">
            <a:spLocks noChangeArrowheads="1"/>
          </p:cNvSpPr>
          <p:nvPr/>
        </p:nvSpPr>
        <p:spPr bwMode="auto">
          <a:xfrm>
            <a:off x="179388" y="908050"/>
            <a:ext cx="8509000" cy="607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КАЛИЈУМ  - улога </a:t>
            </a:r>
            <a:r>
              <a:rPr lang="sr-Latn-CS" sz="2800" b="1">
                <a:latin typeface="Times New Roman" pitchFamily="18" charset="0"/>
              </a:rPr>
              <a:t>у:</a:t>
            </a:r>
            <a:endParaRPr lang="en-US" sz="2800" b="1">
              <a:latin typeface="Times New Roman" pitchFamily="18" charset="0"/>
            </a:endParaRPr>
          </a:p>
          <a:p>
            <a:pPr algn="just"/>
            <a:endParaRPr lang="nl-NL" sz="2800">
              <a:latin typeface="Symbol" pitchFamily="18" charset="2"/>
              <a:cs typeface="Times New Roman" pitchFamily="18" charset="0"/>
            </a:endParaRPr>
          </a:p>
          <a:p>
            <a:pPr lvl="1" algn="just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>
                <a:latin typeface="Times New Roman" pitchFamily="18" charset="0"/>
              </a:rPr>
              <a:t>контроли и одржавању односа између екстрацелуларне течности и интрацелуларне течности (</a:t>
            </a:r>
            <a:r>
              <a:rPr lang="nl-NL" sz="2800" b="1" i="1">
                <a:latin typeface="Times New Roman" pitchFamily="18" charset="0"/>
              </a:rPr>
              <a:t>заједно са натријумом</a:t>
            </a:r>
            <a:r>
              <a:rPr lang="nl-NL" sz="2800" b="1">
                <a:latin typeface="Times New Roman" pitchFamily="18" charset="0"/>
              </a:rPr>
              <a:t>)</a:t>
            </a:r>
          </a:p>
          <a:p>
            <a:pPr lvl="1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>
                <a:latin typeface="Times New Roman" pitchFamily="18" charset="0"/>
              </a:rPr>
              <a:t>одржавању ацидо-базне равнотеже (</a:t>
            </a:r>
            <a:r>
              <a:rPr lang="nl-NL" sz="2800" b="1" i="1">
                <a:latin typeface="Times New Roman" pitchFamily="18" charset="0"/>
              </a:rPr>
              <a:t>заједно са натријумом и водониковим јоном</a:t>
            </a:r>
            <a:r>
              <a:rPr lang="nl-NL" sz="2800" b="1">
                <a:latin typeface="Times New Roman" pitchFamily="18" charset="0"/>
              </a:rPr>
              <a:t>)</a:t>
            </a:r>
            <a:endParaRPr lang="sr-Latn-CS" sz="2800" b="1">
              <a:latin typeface="Times New Roman" pitchFamily="18" charset="0"/>
            </a:endParaRPr>
          </a:p>
          <a:p>
            <a:pPr lvl="1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>
                <a:latin typeface="Times New Roman" pitchFamily="18" charset="0"/>
              </a:rPr>
              <a:t> одржавању нормалне подражљивости мембране мишића и нерава (</a:t>
            </a:r>
            <a:r>
              <a:rPr lang="nl-NL" sz="2800" b="1" i="1">
                <a:latin typeface="Times New Roman" pitchFamily="18" charset="0"/>
              </a:rPr>
              <a:t>заједно са натријумом и калцијумом</a:t>
            </a:r>
            <a:r>
              <a:rPr lang="nl-NL" sz="2800" b="1">
                <a:latin typeface="Times New Roman" pitchFamily="18" charset="0"/>
              </a:rPr>
              <a:t>)</a:t>
            </a:r>
          </a:p>
          <a:p>
            <a:pPr lvl="1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>
                <a:latin typeface="Times New Roman" pitchFamily="18" charset="0"/>
              </a:rPr>
              <a:t>метаболизму глукозе (</a:t>
            </a:r>
            <a:r>
              <a:rPr lang="nl-NL" sz="2800" b="1" i="1">
                <a:latin typeface="Times New Roman" pitchFamily="18" charset="0"/>
              </a:rPr>
              <a:t>складиштење гликогена</a:t>
            </a:r>
            <a:r>
              <a:rPr lang="nl-NL" sz="2800" b="1">
                <a:latin typeface="Times New Roman" pitchFamily="18" charset="0"/>
              </a:rPr>
              <a:t>)</a:t>
            </a:r>
          </a:p>
          <a:p>
            <a:pPr lvl="1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>
                <a:latin typeface="Times New Roman" pitchFamily="18" charset="0"/>
              </a:rPr>
              <a:t>синтези протеина</a:t>
            </a:r>
            <a:endParaRPr lang="en-US" sz="3200" b="1">
              <a:latin typeface="Times New Roman" pitchFamily="18" charset="0"/>
            </a:endParaRPr>
          </a:p>
          <a:p>
            <a:pPr lvl="1"/>
            <a:endParaRPr lang="nl-NL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7016"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ext Box 2"/>
          <p:cNvSpPr txBox="1">
            <a:spLocks noChangeArrowheads="1"/>
          </p:cNvSpPr>
          <p:nvPr/>
        </p:nvSpPr>
        <p:spPr bwMode="auto">
          <a:xfrm>
            <a:off x="539750" y="1484313"/>
            <a:ext cx="8077200" cy="4911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КАЛИЈУМ  </a:t>
            </a:r>
            <a:endParaRPr lang="en-US" sz="16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ГЛАВНИ ИЗВОР</a:t>
            </a:r>
          </a:p>
          <a:p>
            <a:pPr algn="just"/>
            <a:endParaRPr lang="nl-NL" b="1">
              <a:latin typeface="Times New Roman" pitchFamily="18" charset="0"/>
            </a:endParaRPr>
          </a:p>
          <a:p>
            <a:pPr lvl="2" algn="just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i="1">
                <a:latin typeface="Times New Roman" pitchFamily="18" charset="0"/>
              </a:rPr>
              <a:t>Намирнице животињског порекла</a:t>
            </a:r>
            <a:endParaRPr lang="nl-NL" sz="2800" b="1">
              <a:latin typeface="Times New Roman" pitchFamily="18" charset="0"/>
            </a:endParaRPr>
          </a:p>
          <a:p>
            <a:pPr lvl="3" algn="just"/>
            <a:r>
              <a:rPr lang="nl-NL" sz="28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800" b="1">
                <a:latin typeface="Times New Roman" pitchFamily="18" charset="0"/>
              </a:rPr>
              <a:t>месо, јаја</a:t>
            </a:r>
          </a:p>
          <a:p>
            <a:pPr lvl="3"/>
            <a:r>
              <a:rPr lang="nl-NL" sz="28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800" b="1">
                <a:latin typeface="Times New Roman" pitchFamily="18" charset="0"/>
              </a:rPr>
              <a:t>млеко и млечни производи</a:t>
            </a:r>
          </a:p>
          <a:p>
            <a:pPr lvl="3"/>
            <a:endParaRPr lang="nl-NL" sz="2800" b="1">
              <a:latin typeface="Times New Roman" pitchFamily="18" charset="0"/>
            </a:endParaRPr>
          </a:p>
          <a:p>
            <a:pPr algn="just"/>
            <a:endParaRPr lang="nl-NL" b="1">
              <a:latin typeface="Times New Roman" pitchFamily="18" charset="0"/>
            </a:endParaRPr>
          </a:p>
          <a:p>
            <a:pPr lvl="2" algn="just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i="1">
                <a:latin typeface="Times New Roman" pitchFamily="18" charset="0"/>
              </a:rPr>
              <a:t>Намирнице биљног порекла</a:t>
            </a:r>
            <a:endParaRPr lang="nl-NL" sz="2800" b="1">
              <a:latin typeface="Times New Roman" pitchFamily="18" charset="0"/>
            </a:endParaRPr>
          </a:p>
          <a:p>
            <a:pPr lvl="3" algn="just"/>
            <a:r>
              <a:rPr lang="de-DE" sz="2800">
                <a:latin typeface="Wingdings" pitchFamily="2" charset="2"/>
                <a:cs typeface="Times New Roman" pitchFamily="18" charset="0"/>
              </a:rPr>
              <a:t>Ø	</a:t>
            </a:r>
            <a:r>
              <a:rPr lang="de-DE" sz="2800" b="1">
                <a:latin typeface="Times New Roman" pitchFamily="18" charset="0"/>
              </a:rPr>
              <a:t>поврће (</a:t>
            </a:r>
            <a:r>
              <a:rPr lang="de-DE" sz="2800" b="1" i="1">
                <a:latin typeface="Times New Roman" pitchFamily="18" charset="0"/>
              </a:rPr>
              <a:t>парадајз, маслине</a:t>
            </a:r>
            <a:r>
              <a:rPr lang="de-DE" sz="2800" b="1">
                <a:latin typeface="Times New Roman" pitchFamily="18" charset="0"/>
              </a:rPr>
              <a:t>)</a:t>
            </a:r>
          </a:p>
          <a:p>
            <a:pPr lvl="3"/>
            <a:r>
              <a:rPr lang="de-DE" sz="2800">
                <a:latin typeface="Wingdings" pitchFamily="2" charset="2"/>
                <a:cs typeface="Times New Roman" pitchFamily="18" charset="0"/>
              </a:rPr>
              <a:t>Ø	</a:t>
            </a:r>
            <a:r>
              <a:rPr lang="de-DE" sz="2800" b="1">
                <a:latin typeface="Times New Roman" pitchFamily="18" charset="0"/>
              </a:rPr>
              <a:t>воће (</a:t>
            </a:r>
            <a:r>
              <a:rPr lang="de-DE" sz="2800" b="1" i="1">
                <a:latin typeface="Times New Roman" pitchFamily="18" charset="0"/>
              </a:rPr>
              <a:t>банане</a:t>
            </a:r>
            <a:r>
              <a:rPr lang="de-DE" sz="2800" b="1">
                <a:latin typeface="Times New Roman" pitchFamily="18" charset="0"/>
              </a:rPr>
              <a:t>)</a:t>
            </a:r>
            <a:endParaRPr lang="sr-Latn-C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Препоручен </a:t>
            </a:r>
            <a:r>
              <a:rPr lang="sr-Latn-CS" sz="2800" b="1">
                <a:latin typeface="Times New Roman" pitchFamily="18" charset="0"/>
              </a:rPr>
              <a:t>дневни </a:t>
            </a:r>
            <a:r>
              <a:rPr lang="en-US" sz="2800" b="1">
                <a:latin typeface="Times New Roman" pitchFamily="18" charset="0"/>
              </a:rPr>
              <a:t>унос </a:t>
            </a:r>
            <a:r>
              <a:rPr lang="sr-Latn-CS" sz="2800" b="1">
                <a:latin typeface="Times New Roman" pitchFamily="18" charset="0"/>
              </a:rPr>
              <a:t>за одрасле </a:t>
            </a:r>
            <a:r>
              <a:rPr lang="en-US" sz="2800" b="1">
                <a:latin typeface="Times New Roman" pitchFamily="18" charset="0"/>
              </a:rPr>
              <a:t>је</a:t>
            </a:r>
            <a:r>
              <a:rPr lang="sr-Latn-CS" sz="2800">
                <a:latin typeface="Arial" charset="0"/>
                <a:cs typeface="Times New Roman" pitchFamily="18" charset="0"/>
              </a:rPr>
              <a:t> </a:t>
            </a:r>
            <a:r>
              <a:rPr lang="sr-Latn-CS" sz="2800" b="1">
                <a:latin typeface="Times New Roman" pitchFamily="18" charset="0"/>
              </a:rPr>
              <a:t>4,7</a:t>
            </a:r>
            <a:r>
              <a:rPr lang="en-US" sz="2800" b="1">
                <a:latin typeface="Times New Roman" pitchFamily="18" charset="0"/>
              </a:rPr>
              <a:t> g</a:t>
            </a:r>
            <a:endParaRPr lang="de-DE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5117"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 Box 2"/>
          <p:cNvSpPr txBox="1">
            <a:spLocks noChangeArrowheads="1"/>
          </p:cNvSpPr>
          <p:nvPr/>
        </p:nvSpPr>
        <p:spPr bwMode="auto">
          <a:xfrm>
            <a:off x="684213" y="1268413"/>
            <a:ext cx="8077200" cy="29829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КАЛИЈУМ И ЗДРАВЉЕ</a:t>
            </a:r>
            <a:endParaRPr lang="de-DE" sz="2400" b="1">
              <a:latin typeface="Times New Roman" pitchFamily="18" charset="0"/>
            </a:endParaRPr>
          </a:p>
          <a:p>
            <a:pPr algn="just"/>
            <a:endParaRPr lang="de-DE" sz="1400" b="1">
              <a:latin typeface="Times New Roman" pitchFamily="18" charset="0"/>
            </a:endParaRPr>
          </a:p>
          <a:p>
            <a:pPr algn="just"/>
            <a:r>
              <a:rPr lang="en-US" sz="2400" b="1" i="1">
                <a:latin typeface="Times New Roman" pitchFamily="18" charset="0"/>
              </a:rPr>
              <a:t>Дефицит</a:t>
            </a:r>
          </a:p>
          <a:p>
            <a:pPr algn="just"/>
            <a:endParaRPr lang="en-US" sz="1400" b="1">
              <a:latin typeface="Times New Roman" pitchFamily="18" charset="0"/>
            </a:endParaRPr>
          </a:p>
          <a:p>
            <a:pPr lvl="1" algn="just"/>
            <a:r>
              <a:rPr lang="en-US" sz="2400" b="1">
                <a:latin typeface="Times New Roman" pitchFamily="18" charset="0"/>
              </a:rPr>
              <a:t>Надостатак калијума је најчешће последица великог губитка услед неког обољења, употребе средстава за чишћење, повраћања, </a:t>
            </a:r>
            <a:r>
              <a:rPr lang="sr-Latn-CS" sz="2400" b="1">
                <a:latin typeface="Times New Roman" pitchFamily="18" charset="0"/>
              </a:rPr>
              <a:t>дијареје</a:t>
            </a:r>
            <a:r>
              <a:rPr lang="en-US" sz="2400" b="1">
                <a:latin typeface="Times New Roman" pitchFamily="18" charset="0"/>
              </a:rPr>
              <a:t> и др.</a:t>
            </a:r>
          </a:p>
          <a:p>
            <a:pPr algn="just"/>
            <a:endParaRPr lang="en-US" sz="1400" b="1">
              <a:latin typeface="Times New Roman" pitchFamily="18" charset="0"/>
            </a:endParaRPr>
          </a:p>
          <a:p>
            <a:pPr lvl="1" algn="just"/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4121"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539750" y="1341438"/>
            <a:ext cx="8077200" cy="40560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>
                <a:latin typeface="Times New Roman" pitchFamily="18" charset="0"/>
              </a:rPr>
              <a:t>КАЛЦИЈУМ - </a:t>
            </a:r>
            <a:r>
              <a:rPr lang="nl-NL" sz="3200" b="1">
                <a:latin typeface="Times New Roman" pitchFamily="18" charset="0"/>
              </a:rPr>
              <a:t>значај</a:t>
            </a:r>
          </a:p>
          <a:p>
            <a:pPr algn="just"/>
            <a:endParaRPr lang="nl-NL" sz="3200" b="1">
              <a:latin typeface="Times New Roman" pitchFamily="18" charset="0"/>
            </a:endParaRP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Кости одрасле особе садрже око 1 кг калцијума (</a:t>
            </a:r>
            <a:r>
              <a:rPr lang="nl-NL" sz="2800" b="1" i="1">
                <a:latin typeface="Times New Roman" pitchFamily="18" charset="0"/>
              </a:rPr>
              <a:t>99% укупне количине у телу</a:t>
            </a:r>
            <a:r>
              <a:rPr lang="nl-NL" sz="2800" b="1">
                <a:latin typeface="Times New Roman" pitchFamily="18" charset="0"/>
              </a:rPr>
              <a:t>).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Количина калцијума у телу се мења у односу на животно доба: у току раста </a:t>
            </a:r>
            <a:r>
              <a:rPr lang="sr-Latn-CS" sz="2800" b="1">
                <a:latin typeface="Times New Roman" pitchFamily="18" charset="0"/>
              </a:rPr>
              <a:t>се повећава</a:t>
            </a:r>
            <a:r>
              <a:rPr lang="nl-NL" sz="2800" b="1">
                <a:latin typeface="Times New Roman" pitchFamily="18" charset="0"/>
              </a:rPr>
              <a:t>, а у старости опада.</a:t>
            </a:r>
            <a:endParaRPr lang="nl-NL" sz="32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0420"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ext Box 2"/>
          <p:cNvSpPr txBox="1">
            <a:spLocks noChangeArrowheads="1"/>
          </p:cNvSpPr>
          <p:nvPr/>
        </p:nvSpPr>
        <p:spPr bwMode="auto">
          <a:xfrm>
            <a:off x="395288" y="1773238"/>
            <a:ext cx="8077200" cy="4049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>
                <a:latin typeface="Times New Roman" pitchFamily="18" charset="0"/>
              </a:rPr>
              <a:t>КАЛЦИЈУМ - </a:t>
            </a:r>
            <a:r>
              <a:rPr lang="nl-NL" sz="3200" b="1">
                <a:latin typeface="Times New Roman" pitchFamily="18" charset="0"/>
              </a:rPr>
              <a:t>улога</a:t>
            </a:r>
          </a:p>
          <a:p>
            <a:pPr algn="just"/>
            <a:endParaRPr lang="nl-NL" sz="2000" b="1">
              <a:latin typeface="Times New Roman" pitchFamily="18" charset="0"/>
            </a:endParaRPr>
          </a:p>
          <a:p>
            <a:pPr algn="just"/>
            <a:r>
              <a:rPr lang="nl-NL" sz="2400" b="1">
                <a:latin typeface="Times New Roman" pitchFamily="18" charset="0"/>
              </a:rPr>
              <a:t>Битан је за изградњу</a:t>
            </a:r>
            <a:r>
              <a:rPr lang="sr-Latn-CS" sz="2400" b="1">
                <a:latin typeface="Times New Roman" pitchFamily="18" charset="0"/>
              </a:rPr>
              <a:t>/</a:t>
            </a:r>
            <a:r>
              <a:rPr lang="nl-NL" sz="2400" b="1">
                <a:latin typeface="Times New Roman" pitchFamily="18" charset="0"/>
              </a:rPr>
              <a:t>регулацију:</a:t>
            </a:r>
          </a:p>
          <a:p>
            <a:pPr algn="just"/>
            <a:endParaRPr lang="nl-NL" sz="16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зуба</a:t>
            </a:r>
          </a:p>
          <a:p>
            <a:pPr lvl="2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хрскавице</a:t>
            </a:r>
          </a:p>
          <a:p>
            <a:pPr lvl="2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телесних течности</a:t>
            </a:r>
          </a:p>
          <a:p>
            <a:pPr lvl="2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ендокриног система</a:t>
            </a:r>
          </a:p>
          <a:p>
            <a:pPr lvl="2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неуромускуларног система</a:t>
            </a:r>
          </a:p>
          <a:p>
            <a:pPr lvl="2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коагулације крви</a:t>
            </a:r>
          </a:p>
          <a:p>
            <a:pPr lvl="2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ензимских система</a:t>
            </a:r>
            <a:endParaRPr lang="nl-NL" sz="32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8754"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ext Box 2"/>
          <p:cNvSpPr txBox="1">
            <a:spLocks noChangeArrowheads="1"/>
          </p:cNvSpPr>
          <p:nvPr/>
        </p:nvSpPr>
        <p:spPr bwMode="auto">
          <a:xfrm>
            <a:off x="395288" y="1412875"/>
            <a:ext cx="8077200" cy="5630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>
                <a:latin typeface="Times New Roman" pitchFamily="18" charset="0"/>
              </a:rPr>
              <a:t>КАЛЦИЈУМ</a:t>
            </a:r>
            <a:endParaRPr lang="nl-NL" sz="2800" b="1" i="1">
              <a:latin typeface="Times New Roman" pitchFamily="18" charset="0"/>
            </a:endParaRP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algn="just"/>
            <a:r>
              <a:rPr lang="nl-NL" sz="2400" b="1">
                <a:latin typeface="Times New Roman" pitchFamily="18" charset="0"/>
              </a:rPr>
              <a:t>ГЛАВНИ ИЗВОР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 i="1">
                <a:latin typeface="Times New Roman" pitchFamily="18" charset="0"/>
              </a:rPr>
              <a:t>Намирнице животињског порекла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lvl="3" algn="just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млеко и млечни производи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 i="1">
                <a:latin typeface="Times New Roman" pitchFamily="18" charset="0"/>
              </a:rPr>
              <a:t>Намирнице биљног порекла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lvl="3" algn="just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легуминозе</a:t>
            </a:r>
          </a:p>
          <a:p>
            <a:pPr lvl="3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зелено поврће</a:t>
            </a:r>
          </a:p>
          <a:p>
            <a:pPr lvl="3"/>
            <a:endParaRPr lang="nl-NL" sz="2400" b="1">
              <a:latin typeface="Times New Roman" pitchFamily="18" charset="0"/>
            </a:endParaRPr>
          </a:p>
          <a:p>
            <a:pPr algn="just"/>
            <a:r>
              <a:rPr lang="en-US" sz="2400" b="1">
                <a:latin typeface="Arial" charset="0"/>
              </a:rPr>
              <a:t>Препоручен дневни</a:t>
            </a:r>
            <a:r>
              <a:rPr lang="sr-Latn-CS" sz="2400" b="1">
                <a:latin typeface="Arial" charset="0"/>
              </a:rPr>
              <a:t> </a:t>
            </a:r>
            <a:r>
              <a:rPr lang="en-US" sz="2400" b="1">
                <a:latin typeface="Arial" charset="0"/>
              </a:rPr>
              <a:t>унос</a:t>
            </a:r>
            <a:r>
              <a:rPr lang="sr-Latn-CS" sz="2400" b="1">
                <a:latin typeface="Arial" charset="0"/>
              </a:rPr>
              <a:t> за одрасле</a:t>
            </a:r>
            <a:r>
              <a:rPr lang="en-US" sz="2400" b="1">
                <a:latin typeface="Arial" charset="0"/>
              </a:rPr>
              <a:t> </a:t>
            </a:r>
            <a:r>
              <a:rPr lang="en-US" sz="2000" b="1">
                <a:latin typeface="Arial" charset="0"/>
                <a:cs typeface="Times New Roman" pitchFamily="18" charset="0"/>
              </a:rPr>
              <a:t>1</a:t>
            </a:r>
            <a:r>
              <a:rPr lang="sr-Latn-CS" sz="2000" b="1">
                <a:latin typeface="Arial" charset="0"/>
                <a:cs typeface="Times New Roman" pitchFamily="18" charset="0"/>
              </a:rPr>
              <a:t>,</a:t>
            </a:r>
            <a:r>
              <a:rPr lang="en-US" sz="2000" b="1">
                <a:latin typeface="Arial" charset="0"/>
                <a:cs typeface="Times New Roman" pitchFamily="18" charset="0"/>
              </a:rPr>
              <a:t>3 g</a:t>
            </a:r>
            <a:endParaRPr lang="en-US" sz="2000" b="1">
              <a:latin typeface="Arial" charset="0"/>
            </a:endParaRPr>
          </a:p>
          <a:p>
            <a:pPr lvl="3"/>
            <a:endParaRPr lang="nl-NL" sz="2400" b="1">
              <a:latin typeface="Arial" charset="0"/>
            </a:endParaRPr>
          </a:p>
        </p:txBody>
      </p:sp>
    </p:spTree>
  </p:cSld>
  <p:clrMapOvr>
    <a:masterClrMapping/>
  </p:clrMapOvr>
  <p:transition advTm="12668"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323850" y="1268413"/>
            <a:ext cx="8077200" cy="430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 dirty="0">
                <a:latin typeface="Times New Roman" pitchFamily="18" charset="0"/>
              </a:rPr>
              <a:t>КАЛЦИЈУМ </a:t>
            </a:r>
            <a:endParaRPr lang="nl-NL" sz="2800" b="1" i="1" dirty="0">
              <a:latin typeface="Times New Roman" pitchFamily="18" charset="0"/>
            </a:endParaRPr>
          </a:p>
          <a:p>
            <a:pPr algn="just"/>
            <a:endParaRPr lang="nl-NL" sz="2400" b="1" dirty="0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nl-NL" sz="2800" b="1" dirty="0">
                <a:latin typeface="Times New Roman" pitchFamily="18" charset="0"/>
              </a:rPr>
              <a:t>Искористљивост калцијума смањује неповољан однос калцијума и фосфора (</a:t>
            </a:r>
            <a:r>
              <a:rPr lang="nl-NL" sz="2800" b="1" i="1" dirty="0">
                <a:latin typeface="Times New Roman" pitchFamily="18" charset="0"/>
              </a:rPr>
              <a:t>већи или мањи од 2:1</a:t>
            </a:r>
            <a:r>
              <a:rPr lang="nl-NL" sz="2800" b="1" dirty="0">
                <a:latin typeface="Times New Roman" pitchFamily="18" charset="0"/>
              </a:rPr>
              <a:t>), присуство веће количине влакана (</a:t>
            </a:r>
            <a:r>
              <a:rPr lang="nl-NL" sz="2800" b="1" i="1" dirty="0">
                <a:latin typeface="Times New Roman" pitchFamily="18" charset="0"/>
              </a:rPr>
              <a:t>фитата, оксалата, танина</a:t>
            </a:r>
            <a:r>
              <a:rPr lang="nl-NL" sz="2800" b="1" dirty="0">
                <a:latin typeface="Times New Roman" pitchFamily="18" charset="0"/>
              </a:rPr>
              <a:t>), смањена концентрација витамина D.</a:t>
            </a:r>
          </a:p>
          <a:p>
            <a:pPr algn="just">
              <a:buFontTx/>
              <a:buChar char="•"/>
            </a:pPr>
            <a:r>
              <a:rPr lang="nl-NL" sz="2800" b="1" dirty="0">
                <a:latin typeface="Times New Roman" pitchFamily="18" charset="0"/>
              </a:rPr>
              <a:t>Млеко и млечни производи имају најбољу искористљивост калцијума, јер је однос калцијума и фосфора најповољнији</a:t>
            </a:r>
            <a:r>
              <a:rPr lang="nl-NL" sz="2800" b="1" dirty="0">
                <a:solidFill>
                  <a:srgbClr val="FFFFCC"/>
                </a:solidFill>
                <a:latin typeface="Times New Roman" pitchFamily="18" charset="0"/>
              </a:rPr>
              <a:t>!</a:t>
            </a:r>
            <a:endParaRPr lang="en-US" sz="2800" b="1" dirty="0">
              <a:solidFill>
                <a:srgbClr val="FFFFCC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ransition advTm="30802"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2"/>
          <p:cNvSpPr txBox="1">
            <a:spLocks noChangeArrowheads="1"/>
          </p:cNvSpPr>
          <p:nvPr/>
        </p:nvSpPr>
        <p:spPr bwMode="auto">
          <a:xfrm>
            <a:off x="539750" y="1341438"/>
            <a:ext cx="8077200" cy="42165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 dirty="0">
                <a:latin typeface="Times New Roman" pitchFamily="18" charset="0"/>
              </a:rPr>
              <a:t>КАЛЦИЈУМ </a:t>
            </a:r>
            <a:endParaRPr lang="nl-NL" sz="2800" b="1" i="1" dirty="0">
              <a:latin typeface="Times New Roman" pitchFamily="18" charset="0"/>
            </a:endParaRPr>
          </a:p>
          <a:p>
            <a:pPr algn="just"/>
            <a:endParaRPr lang="nl-NL" sz="2400" b="1" dirty="0">
              <a:latin typeface="Times New Roman" pitchFamily="18" charset="0"/>
            </a:endParaRPr>
          </a:p>
          <a:p>
            <a:pPr algn="just"/>
            <a:r>
              <a:rPr lang="nl-NL" sz="2400" b="1" dirty="0">
                <a:latin typeface="Times New Roman" pitchFamily="18" charset="0"/>
              </a:rPr>
              <a:t>Апсорпција калцијума зависи и од старосног доба човека и она је:</a:t>
            </a:r>
          </a:p>
          <a:p>
            <a:pPr algn="just"/>
            <a:endParaRPr lang="nl-NL" sz="1600" b="1" dirty="0">
              <a:latin typeface="Times New Roman" pitchFamily="18" charset="0"/>
            </a:endParaRPr>
          </a:p>
          <a:p>
            <a:pPr lvl="2" algn="just"/>
            <a:r>
              <a:rPr lang="nl-NL" sz="24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 dirty="0">
                <a:latin typeface="Times New Roman" pitchFamily="18" charset="0"/>
              </a:rPr>
              <a:t>70% </a:t>
            </a:r>
            <a:r>
              <a:rPr lang="en-US" sz="2400" b="1" dirty="0" err="1">
                <a:latin typeface="Times New Roman" pitchFamily="18" charset="0"/>
              </a:rPr>
              <a:t>код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младих</a:t>
            </a:r>
            <a:endParaRPr lang="en-US" sz="2400" b="1" dirty="0">
              <a:latin typeface="Times New Roman" pitchFamily="18" charset="0"/>
            </a:endParaRPr>
          </a:p>
          <a:p>
            <a:pPr lvl="2"/>
            <a:r>
              <a:rPr lang="en-US" sz="24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 dirty="0">
                <a:latin typeface="Times New Roman" pitchFamily="18" charset="0"/>
              </a:rPr>
              <a:t>20-40% </a:t>
            </a:r>
            <a:r>
              <a:rPr lang="en-US" sz="2400" b="1" dirty="0" err="1">
                <a:latin typeface="Times New Roman" pitchFamily="18" charset="0"/>
              </a:rPr>
              <a:t>код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одраслих</a:t>
            </a:r>
            <a:endParaRPr lang="en-US" sz="2400" b="1" dirty="0">
              <a:latin typeface="Times New Roman" pitchFamily="18" charset="0"/>
            </a:endParaRPr>
          </a:p>
          <a:p>
            <a:pPr lvl="2"/>
            <a:r>
              <a:rPr lang="en-US" sz="24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 dirty="0" err="1">
                <a:latin typeface="Times New Roman" pitchFamily="18" charset="0"/>
              </a:rPr>
              <a:t>До</a:t>
            </a:r>
            <a:r>
              <a:rPr lang="en-US" sz="2400" b="1" dirty="0">
                <a:latin typeface="Times New Roman" pitchFamily="18" charset="0"/>
              </a:rPr>
              <a:t> 20% </a:t>
            </a:r>
            <a:r>
              <a:rPr lang="en-US" sz="2400" b="1" dirty="0" err="1">
                <a:latin typeface="Times New Roman" pitchFamily="18" charset="0"/>
              </a:rPr>
              <a:t>код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старих</a:t>
            </a:r>
            <a:endParaRPr lang="en-US" sz="2400" b="1" dirty="0">
              <a:latin typeface="Times New Roman" pitchFamily="18" charset="0"/>
            </a:endParaRP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algn="just"/>
            <a:r>
              <a:rPr lang="en-US" sz="2400" b="1" dirty="0" err="1">
                <a:latin typeface="Times New Roman" pitchFamily="18" charset="0"/>
              </a:rPr>
              <a:t>Дигестивни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тракт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је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главни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регулатор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биланса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калцијума</a:t>
            </a:r>
            <a:r>
              <a:rPr lang="en-US" sz="2400" b="1" dirty="0">
                <a:latin typeface="Times New Roman" pitchFamily="18" charset="0"/>
              </a:rPr>
              <a:t> у </a:t>
            </a:r>
            <a:r>
              <a:rPr lang="en-US" sz="2400" b="1" dirty="0" err="1">
                <a:latin typeface="Times New Roman" pitchFamily="18" charset="0"/>
              </a:rPr>
              <a:t>организму</a:t>
            </a:r>
            <a:r>
              <a:rPr lang="en-US" sz="2400" b="1" dirty="0">
                <a:latin typeface="Times New Roman" pitchFamily="18" charset="0"/>
              </a:rPr>
              <a:t>!</a:t>
            </a:r>
          </a:p>
          <a:p>
            <a:pPr algn="just"/>
            <a:endParaRPr lang="en-US" sz="16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8839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"/>
          <p:cNvSpPr txBox="1">
            <a:spLocks noChangeArrowheads="1"/>
          </p:cNvSpPr>
          <p:nvPr/>
        </p:nvSpPr>
        <p:spPr bwMode="auto">
          <a:xfrm>
            <a:off x="762000" y="765175"/>
            <a:ext cx="7620000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3200" b="1" dirty="0">
                <a:latin typeface="Times New Roman" pitchFamily="18" charset="0"/>
              </a:rPr>
              <a:t>МИНЕРАЛНЕ МАТЕРИЈЕ </a:t>
            </a:r>
          </a:p>
          <a:p>
            <a:pPr algn="just"/>
            <a:endParaRPr lang="en-US" sz="3200" b="1" dirty="0">
              <a:latin typeface="Times New Roman" pitchFamily="18" charset="0"/>
            </a:endParaRPr>
          </a:p>
          <a:p>
            <a:pPr algn="just">
              <a:buFont typeface="Arial" pitchFamily="34" charset="0"/>
              <a:buChar char="•"/>
            </a:pPr>
            <a:r>
              <a:rPr lang="en-US" sz="3200" b="1" dirty="0" err="1" smtClean="0">
                <a:latin typeface="Times New Roman" pitchFamily="18" charset="0"/>
              </a:rPr>
              <a:t>неоргански</a:t>
            </a:r>
            <a:r>
              <a:rPr lang="en-US" sz="3200" b="1" dirty="0" smtClean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елементи</a:t>
            </a:r>
            <a:r>
              <a:rPr lang="en-US" sz="3200" b="1" dirty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широко</a:t>
            </a:r>
            <a:r>
              <a:rPr lang="en-US" sz="3200" b="1" dirty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распрострањени</a:t>
            </a:r>
            <a:r>
              <a:rPr lang="en-US" sz="3200" b="1" dirty="0">
                <a:latin typeface="Times New Roman" pitchFamily="18" charset="0"/>
              </a:rPr>
              <a:t> у </a:t>
            </a:r>
            <a:r>
              <a:rPr lang="en-US" sz="3200" b="1" dirty="0" err="1">
                <a:latin typeface="Times New Roman" pitchFamily="18" charset="0"/>
              </a:rPr>
              <a:t>природи</a:t>
            </a:r>
            <a:r>
              <a:rPr lang="sr-Latn-CS" sz="3200" b="1" dirty="0">
                <a:latin typeface="Times New Roman" pitchFamily="18" charset="0"/>
              </a:rPr>
              <a:t>.</a:t>
            </a:r>
          </a:p>
          <a:p>
            <a:pPr algn="just">
              <a:buFontTx/>
              <a:buChar char="•"/>
            </a:pPr>
            <a:endParaRPr lang="en-US" sz="3200" b="1" dirty="0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sr-Latn-CS" sz="3200" b="1" i="1" dirty="0">
                <a:latin typeface="Times New Roman" pitchFamily="18" charset="0"/>
              </a:rPr>
              <a:t>п</a:t>
            </a:r>
            <a:r>
              <a:rPr lang="en-US" sz="3200" b="1" i="1" dirty="0" err="1">
                <a:latin typeface="Times New Roman" pitchFamily="18" charset="0"/>
              </a:rPr>
              <a:t>одела</a:t>
            </a:r>
            <a:r>
              <a:rPr lang="en-US" sz="3200" b="1" i="1" dirty="0">
                <a:latin typeface="Times New Roman" pitchFamily="18" charset="0"/>
              </a:rPr>
              <a:t> </a:t>
            </a:r>
            <a:r>
              <a:rPr lang="en-US" sz="3200" b="1" i="1" dirty="0" err="1">
                <a:latin typeface="Times New Roman" pitchFamily="18" charset="0"/>
              </a:rPr>
              <a:t>према</a:t>
            </a:r>
            <a:r>
              <a:rPr lang="en-US" sz="3200" b="1" i="1" dirty="0">
                <a:latin typeface="Times New Roman" pitchFamily="18" charset="0"/>
              </a:rPr>
              <a:t> </a:t>
            </a:r>
            <a:r>
              <a:rPr lang="en-US" sz="3200" b="1" i="1" dirty="0" err="1">
                <a:latin typeface="Times New Roman" pitchFamily="18" charset="0"/>
              </a:rPr>
              <a:t>количини</a:t>
            </a:r>
            <a:r>
              <a:rPr lang="en-US" sz="3200" b="1" i="1" dirty="0">
                <a:latin typeface="Times New Roman" pitchFamily="18" charset="0"/>
              </a:rPr>
              <a:t> у </a:t>
            </a:r>
            <a:r>
              <a:rPr lang="en-US" sz="3200" b="1" i="1" dirty="0" err="1">
                <a:latin typeface="Times New Roman" pitchFamily="18" charset="0"/>
              </a:rPr>
              <a:t>људском</a:t>
            </a:r>
            <a:r>
              <a:rPr lang="en-US" sz="3200" b="1" i="1" dirty="0">
                <a:latin typeface="Times New Roman" pitchFamily="18" charset="0"/>
              </a:rPr>
              <a:t> </a:t>
            </a:r>
            <a:r>
              <a:rPr lang="en-US" sz="3200" b="1" i="1" dirty="0" err="1">
                <a:latin typeface="Times New Roman" pitchFamily="18" charset="0"/>
              </a:rPr>
              <a:t>организму</a:t>
            </a:r>
            <a:r>
              <a:rPr lang="en-US" sz="3200" b="1" i="1" dirty="0">
                <a:latin typeface="Times New Roman" pitchFamily="18" charset="0"/>
              </a:rPr>
              <a:t>:</a:t>
            </a:r>
          </a:p>
          <a:p>
            <a:pPr algn="just"/>
            <a:endParaRPr lang="en-US" sz="3200" b="1" dirty="0">
              <a:latin typeface="Times New Roman" pitchFamily="18" charset="0"/>
            </a:endParaRPr>
          </a:p>
          <a:p>
            <a:pPr marL="1143000" lvl="2" indent="-228600" algn="just"/>
            <a:r>
              <a:rPr lang="en-US" sz="3200" b="1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3200" b="1" i="1" dirty="0" err="1">
                <a:latin typeface="Times New Roman" pitchFamily="18" charset="0"/>
              </a:rPr>
              <a:t>Главни</a:t>
            </a:r>
            <a:r>
              <a:rPr lang="en-US" sz="3200" b="1" i="1" dirty="0">
                <a:latin typeface="Times New Roman" pitchFamily="18" charset="0"/>
              </a:rPr>
              <a:t> </a:t>
            </a:r>
            <a:r>
              <a:rPr lang="en-US" sz="3200" b="1" i="1" dirty="0" err="1">
                <a:latin typeface="Times New Roman" pitchFamily="18" charset="0"/>
              </a:rPr>
              <a:t>минерали</a:t>
            </a:r>
            <a:endParaRPr lang="en-US" sz="3200" b="1" dirty="0">
              <a:latin typeface="Times New Roman" pitchFamily="18" charset="0"/>
            </a:endParaRPr>
          </a:p>
          <a:p>
            <a:pPr marL="1143000" lvl="2" indent="-228600" algn="just"/>
            <a:r>
              <a:rPr lang="en-US" sz="3200" b="1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3200" b="1" i="1" dirty="0" err="1">
                <a:latin typeface="Times New Roman" pitchFamily="18" charset="0"/>
              </a:rPr>
              <a:t>Олигоелементи</a:t>
            </a:r>
            <a:endParaRPr lang="en-US" sz="3200" b="1" i="1" dirty="0">
              <a:latin typeface="Times New Roman" pitchFamily="18" charset="0"/>
            </a:endParaRPr>
          </a:p>
          <a:p>
            <a:pPr algn="just"/>
            <a:endParaRPr lang="en-US" sz="3200" b="1" dirty="0">
              <a:latin typeface="Times New Roman" pitchFamily="18" charset="0"/>
            </a:endParaRPr>
          </a:p>
          <a:p>
            <a:pPr algn="just"/>
            <a:endParaRPr lang="en-US" sz="32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15178"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Text Box 2"/>
          <p:cNvSpPr txBox="1">
            <a:spLocks noChangeArrowheads="1"/>
          </p:cNvSpPr>
          <p:nvPr/>
        </p:nvSpPr>
        <p:spPr bwMode="auto">
          <a:xfrm>
            <a:off x="250825" y="1427163"/>
            <a:ext cx="8077200" cy="54308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>
                <a:latin typeface="Times New Roman" pitchFamily="18" charset="0"/>
              </a:rPr>
              <a:t>КАЛЦИЈУМ  И ЗДРАВЉЕ</a:t>
            </a:r>
          </a:p>
          <a:p>
            <a:pPr algn="just"/>
            <a:endParaRPr lang="nl-NL" sz="1600" b="1" i="1">
              <a:latin typeface="Times New Roman" pitchFamily="18" charset="0"/>
            </a:endParaRPr>
          </a:p>
          <a:p>
            <a:pPr algn="just"/>
            <a:r>
              <a:rPr lang="nl-NL" sz="2800" b="1" i="1">
                <a:latin typeface="Times New Roman" pitchFamily="18" charset="0"/>
              </a:rPr>
              <a:t>Дефицит</a:t>
            </a:r>
            <a:endParaRPr lang="nl-NL" sz="2800" b="1">
              <a:latin typeface="Times New Roman" pitchFamily="18" charset="0"/>
            </a:endParaRPr>
          </a:p>
          <a:p>
            <a:pPr algn="just"/>
            <a:endParaRPr lang="nl-NL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nl-NL" sz="2800" b="1">
                <a:latin typeface="Times New Roman" pitchFamily="18" charset="0"/>
              </a:rPr>
              <a:t>Недостатак калцијума је чест поремећај нарочито када се уноси храна богата влакнима или када је унос и стварање витамина D недовољан.</a:t>
            </a:r>
          </a:p>
          <a:p>
            <a:pPr algn="just">
              <a:buFontTx/>
              <a:buChar char="•"/>
            </a:pPr>
            <a:endParaRPr lang="nl-NL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nl-NL" sz="2800" b="1">
                <a:latin typeface="Times New Roman" pitchFamily="18" charset="0"/>
              </a:rPr>
              <a:t>Најважнији поремећај је остеопороза (</a:t>
            </a:r>
            <a:r>
              <a:rPr lang="nl-NL" sz="2800" b="1" i="1">
                <a:latin typeface="Times New Roman" pitchFamily="18" charset="0"/>
              </a:rPr>
              <a:t>недовољна густина костију</a:t>
            </a:r>
            <a:r>
              <a:rPr lang="nl-NL" sz="2800" b="1">
                <a:latin typeface="Times New Roman" pitchFamily="18" charset="0"/>
              </a:rPr>
              <a:t>), а може се јавити и рахитис, остеомалација и др. </a:t>
            </a:r>
          </a:p>
          <a:p>
            <a:pPr algn="just"/>
            <a:endParaRPr lang="nl-NL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nl-NL" sz="2800" b="1">
                <a:latin typeface="Times New Roman" pitchFamily="18" charset="0"/>
              </a:rPr>
              <a:t>лако ломљиве кости.</a:t>
            </a:r>
          </a:p>
        </p:txBody>
      </p:sp>
    </p:spTree>
  </p:cSld>
  <p:clrMapOvr>
    <a:masterClrMapping/>
  </p:clrMapOvr>
  <p:transition advTm="17778"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ext Box 2"/>
          <p:cNvSpPr txBox="1">
            <a:spLocks noChangeArrowheads="1"/>
          </p:cNvSpPr>
          <p:nvPr/>
        </p:nvSpPr>
        <p:spPr bwMode="auto">
          <a:xfrm>
            <a:off x="539750" y="1341438"/>
            <a:ext cx="8077200" cy="3935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ФОСФОР - з</a:t>
            </a:r>
            <a:r>
              <a:rPr lang="nl-NL" sz="2800" b="1">
                <a:latin typeface="Times New Roman" pitchFamily="18" charset="0"/>
              </a:rPr>
              <a:t>начај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Фосфор улази у састав костију и дентина. 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У саставу костију по количини је одмах иза калцијума (</a:t>
            </a:r>
            <a:r>
              <a:rPr lang="nl-NL" sz="2800" b="1" i="1">
                <a:latin typeface="Times New Roman" pitchFamily="18" charset="0"/>
              </a:rPr>
              <a:t>од укупне количине у организму до 88% је у саставу костију, а остатак је у другим ткивима и плазми</a:t>
            </a:r>
            <a:r>
              <a:rPr lang="nl-NL" sz="2800" b="1">
                <a:latin typeface="Times New Roman" pitchFamily="18" charset="0"/>
              </a:rPr>
              <a:t>). 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2943"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Text Box 2"/>
          <p:cNvSpPr txBox="1">
            <a:spLocks noChangeArrowheads="1"/>
          </p:cNvSpPr>
          <p:nvPr/>
        </p:nvSpPr>
        <p:spPr bwMode="auto">
          <a:xfrm>
            <a:off x="755650" y="1125538"/>
            <a:ext cx="8077200" cy="5178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ФОСФОР – </a:t>
            </a:r>
            <a:r>
              <a:rPr lang="nl-NL" sz="2800" b="1">
                <a:latin typeface="Times New Roman" pitchFamily="18" charset="0"/>
              </a:rPr>
              <a:t>улога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algn="just"/>
            <a:endParaRPr lang="nl-NL" sz="16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одржавање ацидо-базне равнотеже </a:t>
            </a:r>
            <a:r>
              <a:rPr lang="nl-NL" sz="2400" b="1" i="1">
                <a:latin typeface="Times New Roman" pitchFamily="18" charset="0"/>
              </a:rPr>
              <a:t>(фосфатни пуферски систем</a:t>
            </a:r>
            <a:r>
              <a:rPr lang="nl-NL" sz="2400" b="1">
                <a:latin typeface="Times New Roman" pitchFamily="18" charset="0"/>
              </a:rPr>
              <a:t>)</a:t>
            </a:r>
          </a:p>
          <a:p>
            <a:pPr lvl="2" algn="just"/>
            <a:endParaRPr lang="nl-NL" sz="16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функционисање мишићног система</a:t>
            </a:r>
          </a:p>
          <a:p>
            <a:pPr lvl="2" algn="just"/>
            <a:endParaRPr lang="nl-NL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фосфорилизацију и пренос енергије (</a:t>
            </a:r>
            <a:r>
              <a:rPr lang="nl-NL" sz="2400" b="1" i="1">
                <a:latin typeface="Times New Roman" pitchFamily="18" charset="0"/>
              </a:rPr>
              <a:t>учествује у формирању енергијом богатих једињења</a:t>
            </a:r>
            <a:r>
              <a:rPr lang="nl-NL" sz="2400" b="1">
                <a:latin typeface="Times New Roman" pitchFamily="18" charset="0"/>
              </a:rPr>
              <a:t>)</a:t>
            </a:r>
          </a:p>
          <a:p>
            <a:pPr lvl="2" algn="just"/>
            <a:endParaRPr lang="nl-NL" sz="16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метаболизам масних киселина (</a:t>
            </a:r>
            <a:r>
              <a:rPr lang="nl-NL" sz="2400" b="1" i="1">
                <a:latin typeface="Times New Roman" pitchFamily="18" charset="0"/>
              </a:rPr>
              <a:t>гради фосфолипиде-улазе у састав  ћелијског омотача</a:t>
            </a:r>
            <a:r>
              <a:rPr lang="nl-NL" sz="2400" b="1">
                <a:latin typeface="Times New Roman" pitchFamily="18" charset="0"/>
              </a:rPr>
              <a:t>)</a:t>
            </a:r>
          </a:p>
          <a:p>
            <a:pPr lvl="2" algn="just">
              <a:buFontTx/>
              <a:buChar char="•"/>
            </a:pPr>
            <a:r>
              <a:rPr lang="nl-NL" sz="2400" b="1">
                <a:latin typeface="Times New Roman" pitchFamily="18" charset="0"/>
              </a:rPr>
              <a:t> </a:t>
            </a:r>
            <a:r>
              <a:rPr lang="sr-Latn-CS" sz="2400" b="1">
                <a:latin typeface="Times New Roman" pitchFamily="18" charset="0"/>
              </a:rPr>
              <a:t>градивна</a:t>
            </a:r>
            <a:endParaRPr lang="nl-NL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2303"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ext Box 2"/>
          <p:cNvSpPr txBox="1">
            <a:spLocks noChangeArrowheads="1"/>
          </p:cNvSpPr>
          <p:nvPr/>
        </p:nvSpPr>
        <p:spPr bwMode="auto">
          <a:xfrm>
            <a:off x="539750" y="1484313"/>
            <a:ext cx="8077200" cy="55102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ФОСФОР </a:t>
            </a:r>
            <a:endParaRPr lang="en-US" sz="2800" b="1" i="1">
              <a:latin typeface="Times New Roman" pitchFamily="18" charset="0"/>
            </a:endParaRPr>
          </a:p>
          <a:p>
            <a:pPr algn="just"/>
            <a:endParaRPr lang="en-US" sz="2400" b="1">
              <a:latin typeface="Times New Roman" pitchFamily="18" charset="0"/>
            </a:endParaRPr>
          </a:p>
          <a:p>
            <a:pPr algn="just"/>
            <a:r>
              <a:rPr lang="nl-NL" sz="2400" b="1">
                <a:latin typeface="Times New Roman" pitchFamily="18" charset="0"/>
              </a:rPr>
              <a:t>ГЛАВНИ ИЗВОР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 i="1">
                <a:latin typeface="Times New Roman" pitchFamily="18" charset="0"/>
              </a:rPr>
              <a:t>Намирнице животињског порекла</a:t>
            </a:r>
            <a:endParaRPr lang="nl-NL" sz="2400" b="1">
              <a:latin typeface="Times New Roman" pitchFamily="18" charset="0"/>
            </a:endParaRPr>
          </a:p>
          <a:p>
            <a:pPr lvl="3" algn="just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млеко и млечни производи</a:t>
            </a:r>
          </a:p>
          <a:p>
            <a:pPr lvl="3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месо, јаја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 i="1">
                <a:latin typeface="Times New Roman" pitchFamily="18" charset="0"/>
              </a:rPr>
              <a:t>Намирнице биљног порекла</a:t>
            </a:r>
            <a:endParaRPr lang="nl-NL" sz="2400" b="1">
              <a:latin typeface="Times New Roman" pitchFamily="18" charset="0"/>
            </a:endParaRPr>
          </a:p>
          <a:p>
            <a:pPr lvl="3" algn="just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житарице</a:t>
            </a:r>
          </a:p>
          <a:p>
            <a:pPr lvl="3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легуминозе</a:t>
            </a:r>
          </a:p>
          <a:p>
            <a:pPr lvl="3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ораси</a:t>
            </a:r>
            <a:endParaRPr lang="sr-Latn-CS" sz="2400" b="1">
              <a:latin typeface="Times New Roman" pitchFamily="18" charset="0"/>
            </a:endParaRPr>
          </a:p>
          <a:p>
            <a:pPr algn="just"/>
            <a:r>
              <a:rPr lang="en-US" sz="2400" b="1">
                <a:latin typeface="Times New Roman" pitchFamily="18" charset="0"/>
              </a:rPr>
              <a:t>Препоручен дневни</a:t>
            </a:r>
            <a:r>
              <a:rPr lang="sr-Latn-CS" sz="2400" b="1">
                <a:latin typeface="Times New Roman" pitchFamily="18" charset="0"/>
              </a:rPr>
              <a:t> </a:t>
            </a:r>
            <a:r>
              <a:rPr lang="en-US" sz="2400" b="1">
                <a:latin typeface="Times New Roman" pitchFamily="18" charset="0"/>
              </a:rPr>
              <a:t>унос</a:t>
            </a:r>
            <a:r>
              <a:rPr lang="sr-Latn-CS" sz="2400" b="1">
                <a:latin typeface="Times New Roman" pitchFamily="18" charset="0"/>
              </a:rPr>
              <a:t> за одрасле је </a:t>
            </a:r>
            <a:r>
              <a:rPr lang="en-US" sz="2400" b="1">
                <a:latin typeface="Arial" charset="0"/>
                <a:cs typeface="Times New Roman" pitchFamily="18" charset="0"/>
              </a:rPr>
              <a:t>1</a:t>
            </a:r>
            <a:r>
              <a:rPr lang="sr-Latn-CS" sz="2400" b="1">
                <a:latin typeface="Arial" charset="0"/>
                <a:cs typeface="Times New Roman" pitchFamily="18" charset="0"/>
              </a:rPr>
              <a:t>,</a:t>
            </a:r>
            <a:r>
              <a:rPr lang="en-US" sz="2400" b="1">
                <a:latin typeface="Arial" charset="0"/>
                <a:cs typeface="Times New Roman" pitchFamily="18" charset="0"/>
              </a:rPr>
              <a:t>2</a:t>
            </a:r>
            <a:r>
              <a:rPr lang="sr-Latn-CS" sz="2400" b="1">
                <a:latin typeface="Arial" charset="0"/>
                <a:cs typeface="Times New Roman" pitchFamily="18" charset="0"/>
              </a:rPr>
              <a:t>5</a:t>
            </a:r>
            <a:r>
              <a:rPr lang="en-US" sz="2400" b="1">
                <a:latin typeface="Arial" charset="0"/>
                <a:cs typeface="Times New Roman" pitchFamily="18" charset="0"/>
              </a:rPr>
              <a:t> g</a:t>
            </a:r>
            <a:endParaRPr lang="nl-NL" sz="2800" b="1">
              <a:latin typeface="Arial" charset="0"/>
            </a:endParaRPr>
          </a:p>
          <a:p>
            <a:pPr lvl="3"/>
            <a:endParaRPr lang="nl-NL" sz="2400" b="1">
              <a:latin typeface="Times New Roman" pitchFamily="18" charset="0"/>
            </a:endParaRPr>
          </a:p>
          <a:p>
            <a:pPr algn="just"/>
            <a:endParaRPr lang="nl-NL" sz="16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1998"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ext Box 2"/>
          <p:cNvSpPr txBox="1">
            <a:spLocks noChangeArrowheads="1"/>
          </p:cNvSpPr>
          <p:nvPr/>
        </p:nvSpPr>
        <p:spPr bwMode="auto">
          <a:xfrm>
            <a:off x="611188" y="1125538"/>
            <a:ext cx="8077200" cy="3203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ФОСФОР </a:t>
            </a:r>
            <a:endParaRPr lang="sr-Latn-CS" sz="2800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nl-NL" sz="2800" b="1">
                <a:latin typeface="Times New Roman" pitchFamily="18" charset="0"/>
              </a:rPr>
              <a:t>Млеко и млечни производи имају најбољу искористљивост фосфора, јер је однос фосфора и калцијума најповољнији!</a:t>
            </a:r>
            <a:endParaRPr lang="en-US" sz="2800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Дигестивни тракт је главни регулатор биланса фосфора у организму!</a:t>
            </a:r>
          </a:p>
          <a:p>
            <a:pPr algn="just"/>
            <a:endParaRPr lang="en-US" b="1">
              <a:latin typeface="Times New Roman" pitchFamily="18" charset="0"/>
            </a:endParaRPr>
          </a:p>
          <a:p>
            <a:pPr algn="just"/>
            <a:endParaRPr lang="nl-NL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5493"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Text Box 2"/>
          <p:cNvSpPr txBox="1">
            <a:spLocks noChangeArrowheads="1"/>
          </p:cNvSpPr>
          <p:nvPr/>
        </p:nvSpPr>
        <p:spPr bwMode="auto">
          <a:xfrm>
            <a:off x="179388" y="765175"/>
            <a:ext cx="8653462" cy="6057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МАГНЕЗИЈУМ </a:t>
            </a:r>
            <a:endParaRPr lang="sr-Latn-CS" sz="2800" b="1" i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изразити интрацелуларни катјон. </a:t>
            </a:r>
            <a:endParaRPr lang="sr-Latn-CS" sz="2800" b="1">
              <a:latin typeface="Times New Roman" pitchFamily="18" charset="0"/>
            </a:endParaRPr>
          </a:p>
          <a:p>
            <a:pPr algn="just"/>
            <a:endParaRPr lang="en-US" sz="2400" b="1">
              <a:latin typeface="Times New Roman" pitchFamily="18" charset="0"/>
            </a:endParaRPr>
          </a:p>
          <a:p>
            <a:pPr algn="just"/>
            <a:r>
              <a:rPr lang="en-US" sz="2400" b="1">
                <a:latin typeface="Times New Roman" pitchFamily="18" charset="0"/>
              </a:rPr>
              <a:t>Главна улога му је у </a:t>
            </a:r>
            <a:r>
              <a:rPr lang="sr-Latn-CS" sz="2400" b="1">
                <a:latin typeface="Times New Roman" pitchFamily="18" charset="0"/>
              </a:rPr>
              <a:t>из</a:t>
            </a:r>
            <a:r>
              <a:rPr lang="en-US" sz="2400" b="1">
                <a:latin typeface="Times New Roman" pitchFamily="18" charset="0"/>
              </a:rPr>
              <a:t>градњи костију (</a:t>
            </a:r>
            <a:r>
              <a:rPr lang="en-US" sz="2400" b="1" i="1">
                <a:latin typeface="Times New Roman" pitchFamily="18" charset="0"/>
              </a:rPr>
              <a:t>око 70% магнезијума одрасле особе се налази у коштаном ткиву заједно са калцијумом и фосфором, а преосталих 30% је распоређено у ткивима и телесним течностима</a:t>
            </a:r>
            <a:r>
              <a:rPr lang="en-US" sz="2400" b="1">
                <a:latin typeface="Times New Roman" pitchFamily="18" charset="0"/>
              </a:rPr>
              <a:t>). </a:t>
            </a:r>
            <a:endParaRPr lang="sr-Latn-CS" sz="2400" b="1">
              <a:latin typeface="Times New Roman" pitchFamily="18" charset="0"/>
            </a:endParaRPr>
          </a:p>
          <a:p>
            <a:pPr algn="just"/>
            <a:endParaRPr lang="sr-Latn-CS" sz="2400" b="1">
              <a:latin typeface="Times New Roman" pitchFamily="18" charset="0"/>
            </a:endParaRPr>
          </a:p>
          <a:p>
            <a:pPr algn="just"/>
            <a:r>
              <a:rPr lang="de-DE" sz="2400" b="1">
                <a:latin typeface="Times New Roman" pitchFamily="18" charset="0"/>
              </a:rPr>
              <a:t>Битан је и:</a:t>
            </a:r>
          </a:p>
          <a:p>
            <a:pPr algn="just"/>
            <a:endParaRPr lang="de-DE" sz="2400" b="1">
              <a:latin typeface="Times New Roman" pitchFamily="18" charset="0"/>
            </a:endParaRPr>
          </a:p>
          <a:p>
            <a:pPr lvl="2" algn="just"/>
            <a:r>
              <a:rPr lang="de-DE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400" b="1">
                <a:latin typeface="Times New Roman" pitchFamily="18" charset="0"/>
              </a:rPr>
              <a:t>као ензимски активатор за продукцију енергије</a:t>
            </a:r>
          </a:p>
          <a:p>
            <a:pPr lvl="2"/>
            <a:r>
              <a:rPr lang="de-DE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400" b="1">
                <a:latin typeface="Times New Roman" pitchFamily="18" charset="0"/>
              </a:rPr>
              <a:t>у синтези протеина</a:t>
            </a:r>
          </a:p>
          <a:p>
            <a:pPr lvl="2"/>
            <a:r>
              <a:rPr lang="de-DE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400" b="1">
                <a:latin typeface="Times New Roman" pitchFamily="18" charset="0"/>
              </a:rPr>
              <a:t>у трансмисији генетског кода </a:t>
            </a:r>
          </a:p>
          <a:p>
            <a:pPr lvl="2" algn="just"/>
            <a:r>
              <a:rPr lang="de-DE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400" b="1">
                <a:latin typeface="Times New Roman" pitchFamily="18" charset="0"/>
              </a:rPr>
              <a:t>одржање биоелектричног потенцијала ћелијске мембране, </a:t>
            </a:r>
            <a:endParaRPr lang="sr-Latn-CS" sz="2400" b="1">
              <a:latin typeface="Times New Roman" pitchFamily="18" charset="0"/>
            </a:endParaRPr>
          </a:p>
          <a:p>
            <a:pPr lvl="2" algn="just">
              <a:buFontTx/>
              <a:buChar char="•"/>
            </a:pPr>
            <a:r>
              <a:rPr lang="sr-Latn-CS" sz="2400" b="1">
                <a:latin typeface="Times New Roman" pitchFamily="18" charset="0"/>
              </a:rPr>
              <a:t>          </a:t>
            </a:r>
            <a:r>
              <a:rPr lang="de-DE" sz="2400" b="1">
                <a:latin typeface="Times New Roman" pitchFamily="18" charset="0"/>
              </a:rPr>
              <a:t>функциј</a:t>
            </a:r>
            <a:r>
              <a:rPr lang="sr-Latn-CS" sz="2400" b="1">
                <a:latin typeface="Times New Roman" pitchFamily="18" charset="0"/>
              </a:rPr>
              <a:t>и</a:t>
            </a:r>
            <a:r>
              <a:rPr lang="de-DE" sz="2400" b="1">
                <a:latin typeface="Times New Roman" pitchFamily="18" charset="0"/>
              </a:rPr>
              <a:t> натријумско-калијумске пум</a:t>
            </a:r>
            <a:r>
              <a:rPr lang="sr-Cyrl-CS" sz="2400" b="1">
                <a:latin typeface="Times New Roman" pitchFamily="18" charset="0"/>
              </a:rPr>
              <a:t>пе</a:t>
            </a:r>
            <a:r>
              <a:rPr lang="sr-Cyrl-CS" sz="2400" b="1">
                <a:solidFill>
                  <a:srgbClr val="FFFFCC"/>
                </a:solidFill>
                <a:latin typeface="Times New Roman" pitchFamily="18" charset="0"/>
              </a:rPr>
              <a:t>.</a:t>
            </a:r>
            <a:endParaRPr lang="nl-NL" sz="2400" b="1">
              <a:solidFill>
                <a:srgbClr val="FFFFCC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ransition advTm="26403"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Text Box 2"/>
          <p:cNvSpPr txBox="1">
            <a:spLocks noChangeArrowheads="1"/>
          </p:cNvSpPr>
          <p:nvPr/>
        </p:nvSpPr>
        <p:spPr bwMode="auto">
          <a:xfrm>
            <a:off x="755650" y="1412875"/>
            <a:ext cx="8077200" cy="5154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МАГНЕЗИЈУМ</a:t>
            </a:r>
            <a:endParaRPr lang="sr-Latn-CS" sz="2800" b="1">
              <a:latin typeface="Times New Roman" pitchFamily="18" charset="0"/>
            </a:endParaRP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ГЛАВНИ ИЗВОР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lvl="2" algn="just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i="1">
                <a:latin typeface="Times New Roman" pitchFamily="18" charset="0"/>
              </a:rPr>
              <a:t>Намирнице биљног порекла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lvl="3" algn="just"/>
            <a:r>
              <a:rPr lang="nl-NL" sz="28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800" b="1">
                <a:latin typeface="Times New Roman" pitchFamily="18" charset="0"/>
              </a:rPr>
              <a:t>зелено поврће (</a:t>
            </a:r>
            <a:r>
              <a:rPr lang="nl-NL" sz="2800" b="1" i="1">
                <a:latin typeface="Times New Roman" pitchFamily="18" charset="0"/>
              </a:rPr>
              <a:t>зелена салата, спанаћ, блитва</a:t>
            </a:r>
            <a:r>
              <a:rPr lang="nl-NL" sz="2800" b="1">
                <a:latin typeface="Times New Roman" pitchFamily="18" charset="0"/>
              </a:rPr>
              <a:t>)</a:t>
            </a:r>
          </a:p>
          <a:p>
            <a:pPr lvl="3"/>
            <a:r>
              <a:rPr lang="nl-NL" sz="28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800" b="1">
                <a:latin typeface="Times New Roman" pitchFamily="18" charset="0"/>
              </a:rPr>
              <a:t>махунасто поврће (</a:t>
            </a:r>
            <a:r>
              <a:rPr lang="nl-NL" sz="2800" b="1" i="1">
                <a:latin typeface="Times New Roman" pitchFamily="18" charset="0"/>
              </a:rPr>
              <a:t>соја, пасуљ</a:t>
            </a:r>
            <a:r>
              <a:rPr lang="nl-NL" sz="2800" b="1">
                <a:latin typeface="Times New Roman" pitchFamily="18" charset="0"/>
              </a:rPr>
              <a:t>) </a:t>
            </a:r>
          </a:p>
          <a:p>
            <a:pPr lvl="3"/>
            <a:r>
              <a:rPr lang="nl-NL" sz="28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800" b="1">
                <a:latin typeface="Times New Roman" pitchFamily="18" charset="0"/>
              </a:rPr>
              <a:t>коштуњаво воће </a:t>
            </a:r>
            <a:endParaRPr lang="sr-Latn-CS" sz="2800" b="1">
              <a:latin typeface="Times New Roman" pitchFamily="18" charset="0"/>
            </a:endParaRPr>
          </a:p>
          <a:p>
            <a:pPr lvl="3"/>
            <a:endParaRPr lang="sr-Latn-CS" sz="2800" b="1">
              <a:latin typeface="Times New Roman" pitchFamily="18" charset="0"/>
            </a:endParaRPr>
          </a:p>
          <a:p>
            <a:pPr lvl="3"/>
            <a:r>
              <a:rPr lang="ru-RU" sz="2800" b="1">
                <a:latin typeface="Times New Roman" pitchFamily="18" charset="0"/>
              </a:rPr>
              <a:t>Препоручен унос за одрасле </a:t>
            </a:r>
            <a:r>
              <a:rPr lang="sr-Latn-CS" sz="2800" b="1">
                <a:latin typeface="Times New Roman" pitchFamily="18" charset="0"/>
              </a:rPr>
              <a:t>је </a:t>
            </a:r>
            <a:r>
              <a:rPr lang="ru-RU" sz="2800" b="1">
                <a:latin typeface="Times New Roman" pitchFamily="18" charset="0"/>
              </a:rPr>
              <a:t>420 mg </a:t>
            </a:r>
            <a:endParaRPr lang="nl-NL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3369"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Text Box 2"/>
          <p:cNvSpPr txBox="1">
            <a:spLocks noChangeArrowheads="1"/>
          </p:cNvSpPr>
          <p:nvPr/>
        </p:nvSpPr>
        <p:spPr bwMode="auto">
          <a:xfrm>
            <a:off x="250825" y="1863725"/>
            <a:ext cx="8588375" cy="5275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dirty="0">
                <a:latin typeface="Times New Roman" pitchFamily="18" charset="0"/>
              </a:rPr>
              <a:t>МАГНЕЗИЈУМ</a:t>
            </a:r>
            <a:endParaRPr lang="sr-Latn-CS" sz="2800" b="1" dirty="0">
              <a:latin typeface="Times New Roman" pitchFamily="18" charset="0"/>
            </a:endParaRPr>
          </a:p>
          <a:p>
            <a:pPr algn="just"/>
            <a:endParaRPr lang="nl-NL" sz="2400" b="1" dirty="0">
              <a:latin typeface="Times New Roman" pitchFamily="18" charset="0"/>
            </a:endParaRPr>
          </a:p>
          <a:p>
            <a:pPr algn="just"/>
            <a:r>
              <a:rPr lang="de-DE" sz="2800" b="1" dirty="0">
                <a:latin typeface="Times New Roman" pitchFamily="18" charset="0"/>
              </a:rPr>
              <a:t>Магнезијум се апсорбује из дигестивног </a:t>
            </a:r>
            <a:r>
              <a:rPr lang="de-DE" sz="2800" b="1" dirty="0" smtClean="0">
                <a:latin typeface="Times New Roman" pitchFamily="18" charset="0"/>
              </a:rPr>
              <a:t>тракта, </a:t>
            </a:r>
            <a:r>
              <a:rPr lang="de-DE" sz="2800" b="1" dirty="0">
                <a:latin typeface="Times New Roman" pitchFamily="18" charset="0"/>
              </a:rPr>
              <a:t>осим нерастворних соли (</a:t>
            </a:r>
            <a:r>
              <a:rPr lang="de-DE" sz="2800" b="1" i="1" dirty="0">
                <a:latin typeface="Times New Roman" pitchFamily="18" charset="0"/>
              </a:rPr>
              <a:t>магнезијум сулфата-лаксанс</a:t>
            </a:r>
            <a:r>
              <a:rPr lang="de-DE" sz="2800" b="1" dirty="0">
                <a:latin typeface="Times New Roman" pitchFamily="18" charset="0"/>
              </a:rPr>
              <a:t>).</a:t>
            </a: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Главни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регулатор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баланса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магнезијума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су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бубрези</a:t>
            </a:r>
            <a:r>
              <a:rPr lang="en-US" sz="2800" b="1" dirty="0">
                <a:latin typeface="Times New Roman" pitchFamily="18" charset="0"/>
              </a:rPr>
              <a:t>! </a:t>
            </a:r>
            <a:endParaRPr lang="sr-Latn-CS" sz="2800" b="1" dirty="0">
              <a:latin typeface="Times New Roman" pitchFamily="18" charset="0"/>
            </a:endParaRPr>
          </a:p>
          <a:p>
            <a:pPr algn="just"/>
            <a:endParaRPr lang="sr-Latn-CS" sz="2800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Недостатак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магнезијума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може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довести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до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озбиљних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поремећаја</a:t>
            </a:r>
            <a:r>
              <a:rPr lang="en-US" sz="2800" b="1" dirty="0">
                <a:latin typeface="Times New Roman" pitchFamily="18" charset="0"/>
              </a:rPr>
              <a:t> у </a:t>
            </a:r>
            <a:r>
              <a:rPr lang="en-US" sz="2800" b="1" dirty="0" err="1">
                <a:latin typeface="Times New Roman" pitchFamily="18" charset="0"/>
              </a:rPr>
              <a:t>функционисању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нервног</a:t>
            </a:r>
            <a:r>
              <a:rPr lang="en-US" sz="2800" b="1" dirty="0">
                <a:latin typeface="Times New Roman" pitchFamily="18" charset="0"/>
              </a:rPr>
              <a:t>, </a:t>
            </a:r>
            <a:r>
              <a:rPr lang="en-US" sz="2800" b="1" dirty="0" err="1">
                <a:latin typeface="Times New Roman" pitchFamily="18" charset="0"/>
              </a:rPr>
              <a:t>мишићног</a:t>
            </a:r>
            <a:r>
              <a:rPr lang="en-US" sz="2800" b="1" dirty="0">
                <a:latin typeface="Times New Roman" pitchFamily="18" charset="0"/>
              </a:rPr>
              <a:t>, </a:t>
            </a:r>
            <a:r>
              <a:rPr lang="en-US" sz="2800" b="1" dirty="0" err="1">
                <a:latin typeface="Times New Roman" pitchFamily="18" charset="0"/>
              </a:rPr>
              <a:t>кардиоваскуларног</a:t>
            </a:r>
            <a:r>
              <a:rPr lang="en-US" sz="2800" b="1" dirty="0">
                <a:latin typeface="Times New Roman" pitchFamily="18" charset="0"/>
              </a:rPr>
              <a:t> и </a:t>
            </a:r>
            <a:r>
              <a:rPr lang="en-US" sz="2800" b="1" dirty="0" err="1">
                <a:latin typeface="Times New Roman" pitchFamily="18" charset="0"/>
              </a:rPr>
              <a:t>дигестивног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система</a:t>
            </a:r>
            <a:r>
              <a:rPr lang="en-US" sz="2800" b="1" dirty="0">
                <a:latin typeface="Times New Roman" pitchFamily="18" charset="0"/>
              </a:rPr>
              <a:t>. </a:t>
            </a:r>
          </a:p>
          <a:p>
            <a:pPr marL="742950" lvl="1" indent="-285750" algn="just"/>
            <a:endParaRPr lang="en-US" sz="1200" b="1" dirty="0">
              <a:latin typeface="Times New Roman" pitchFamily="18" charset="0"/>
            </a:endParaRPr>
          </a:p>
          <a:p>
            <a:pPr algn="just"/>
            <a:endParaRPr lang="en-US" sz="2800" b="1" dirty="0">
              <a:latin typeface="Times New Roman" pitchFamily="18" charset="0"/>
            </a:endParaRPr>
          </a:p>
          <a:p>
            <a:pPr algn="just"/>
            <a:endParaRPr lang="nl-NL" sz="24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10941"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Text Box 2"/>
          <p:cNvSpPr txBox="1">
            <a:spLocks noChangeArrowheads="1"/>
          </p:cNvSpPr>
          <p:nvPr/>
        </p:nvSpPr>
        <p:spPr bwMode="auto">
          <a:xfrm>
            <a:off x="762000" y="836613"/>
            <a:ext cx="8077200" cy="5086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ХЛОР - значај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sr-Latn-CS" sz="2800" b="1">
                <a:latin typeface="Times New Roman" pitchFamily="18" charset="0"/>
              </a:rPr>
              <a:t>З</a:t>
            </a:r>
            <a:r>
              <a:rPr lang="en-US" sz="2800" b="1">
                <a:latin typeface="Times New Roman" pitchFamily="18" charset="0"/>
              </a:rPr>
              <a:t>начајан екстрацелуларни </a:t>
            </a:r>
            <a:r>
              <a:rPr lang="sr-Latn-CS" sz="2800" b="1">
                <a:latin typeface="Times New Roman" pitchFamily="18" charset="0"/>
              </a:rPr>
              <a:t>анјон</a:t>
            </a:r>
            <a:r>
              <a:rPr lang="en-US" sz="2800" b="1">
                <a:latin typeface="Times New Roman" pitchFamily="18" charset="0"/>
              </a:rPr>
              <a:t>. </a:t>
            </a:r>
          </a:p>
          <a:p>
            <a:pPr algn="just"/>
            <a:endParaRPr lang="sr-Cyrl-CS" sz="2800" b="1">
              <a:latin typeface="Times New Roman" pitchFamily="18" charset="0"/>
            </a:endParaRPr>
          </a:p>
          <a:p>
            <a:pPr>
              <a:buFontTx/>
              <a:buChar char="•"/>
            </a:pPr>
            <a:r>
              <a:rPr lang="en-US" sz="2400" b="1">
                <a:latin typeface="Times New Roman" pitchFamily="18" charset="0"/>
              </a:rPr>
              <a:t>Главна улога је у:</a:t>
            </a:r>
          </a:p>
          <a:p>
            <a:pPr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lvl="2"/>
            <a:r>
              <a:rPr lang="en-US" sz="2400">
                <a:latin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контроли запремине екстрацелуларне </a:t>
            </a:r>
            <a:r>
              <a:rPr lang="sr-Latn-CS" sz="2400" b="1">
                <a:latin typeface="Times New Roman" pitchFamily="18" charset="0"/>
              </a:rPr>
              <a:t>    </a:t>
            </a:r>
            <a:r>
              <a:rPr lang="en-US" sz="2400" b="1">
                <a:latin typeface="Times New Roman" pitchFamily="18" charset="0"/>
              </a:rPr>
              <a:t>течности</a:t>
            </a:r>
          </a:p>
          <a:p>
            <a:pPr lvl="2"/>
            <a:endParaRPr lang="en-US" sz="2400" b="1">
              <a:latin typeface="Times New Roman" pitchFamily="18" charset="0"/>
            </a:endParaRPr>
          </a:p>
          <a:p>
            <a:pPr lvl="2"/>
            <a:r>
              <a:rPr lang="en-US" sz="2400">
                <a:latin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одржању ацидо-базне равнотеже</a:t>
            </a:r>
          </a:p>
          <a:p>
            <a:pPr lvl="2"/>
            <a:endParaRPr lang="en-US" sz="2400" b="1">
              <a:latin typeface="Times New Roman" pitchFamily="18" charset="0"/>
            </a:endParaRPr>
          </a:p>
          <a:p>
            <a:pPr lvl="2"/>
            <a:r>
              <a:rPr lang="en-US" sz="2400">
                <a:latin typeface="Times New Roman" pitchFamily="18" charset="0"/>
              </a:rPr>
              <a:t>·	</a:t>
            </a:r>
            <a:r>
              <a:rPr lang="en-US" sz="2400" b="1">
                <a:latin typeface="Times New Roman" pitchFamily="18" charset="0"/>
              </a:rPr>
              <a:t>лучењу хлороводоничне киселине у желуцу</a:t>
            </a:r>
          </a:p>
          <a:p>
            <a:pPr algn="just"/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3644"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Text Box 2"/>
          <p:cNvSpPr txBox="1">
            <a:spLocks noChangeArrowheads="1"/>
          </p:cNvSpPr>
          <p:nvPr/>
        </p:nvSpPr>
        <p:spPr bwMode="auto">
          <a:xfrm>
            <a:off x="323850" y="1030288"/>
            <a:ext cx="8370888" cy="4910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dirty="0">
                <a:latin typeface="Times New Roman" pitchFamily="18" charset="0"/>
              </a:rPr>
              <a:t>ХЛОР </a:t>
            </a:r>
            <a:endParaRPr lang="nl-NL" sz="2400" b="1" dirty="0">
              <a:latin typeface="Times New Roman" pitchFamily="18" charset="0"/>
            </a:endParaRPr>
          </a:p>
          <a:p>
            <a:pPr algn="just"/>
            <a:r>
              <a:rPr lang="nl-NL" sz="2800" b="1" dirty="0">
                <a:latin typeface="Times New Roman" pitchFamily="18" charset="0"/>
              </a:rPr>
              <a:t>ГЛАВНИ ИЗВОР</a:t>
            </a:r>
          </a:p>
          <a:p>
            <a:pPr algn="just"/>
            <a:endParaRPr lang="nl-NL" b="1" dirty="0">
              <a:latin typeface="Times New Roman" pitchFamily="18" charset="0"/>
            </a:endParaRPr>
          </a:p>
          <a:p>
            <a:pPr lvl="2" algn="just"/>
            <a:r>
              <a:rPr lang="nl-NL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i="1" dirty="0">
                <a:latin typeface="Times New Roman" pitchFamily="18" charset="0"/>
              </a:rPr>
              <a:t>Намирнице животињског порекла</a:t>
            </a:r>
          </a:p>
          <a:p>
            <a:pPr algn="just"/>
            <a:endParaRPr lang="nl-NL" b="1" dirty="0">
              <a:latin typeface="Times New Roman" pitchFamily="18" charset="0"/>
            </a:endParaRPr>
          </a:p>
          <a:p>
            <a:pPr lvl="3" algn="just"/>
            <a:r>
              <a:rPr lang="nl-NL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800" b="1" dirty="0">
                <a:latin typeface="Times New Roman" pitchFamily="18" charset="0"/>
              </a:rPr>
              <a:t>месо</a:t>
            </a:r>
          </a:p>
          <a:p>
            <a:pPr algn="just"/>
            <a:endParaRPr lang="nl-NL" b="1" dirty="0">
              <a:latin typeface="Times New Roman" pitchFamily="18" charset="0"/>
            </a:endParaRPr>
          </a:p>
          <a:p>
            <a:pPr lvl="2" algn="just"/>
            <a:r>
              <a:rPr lang="nl-NL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i="1" dirty="0">
                <a:latin typeface="Times New Roman" pitchFamily="18" charset="0"/>
              </a:rPr>
              <a:t>Намирнице биљног порекла</a:t>
            </a:r>
          </a:p>
          <a:p>
            <a:pPr algn="just"/>
            <a:endParaRPr lang="nl-NL" b="1" dirty="0">
              <a:latin typeface="Times New Roman" pitchFamily="18" charset="0"/>
            </a:endParaRPr>
          </a:p>
          <a:p>
            <a:pPr lvl="3" algn="just"/>
            <a:r>
              <a:rPr lang="nl-NL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800" b="1" dirty="0">
                <a:latin typeface="Times New Roman" pitchFamily="18" charset="0"/>
              </a:rPr>
              <a:t>поврће</a:t>
            </a:r>
          </a:p>
          <a:p>
            <a:pPr lvl="3">
              <a:buFont typeface="Wingdings" pitchFamily="2" charset="2"/>
              <a:buChar char="Ø"/>
            </a:pPr>
            <a:r>
              <a:rPr lang="sr-Latn-CS" sz="2800" b="1" dirty="0">
                <a:latin typeface="Times New Roman" pitchFamily="18" charset="0"/>
              </a:rPr>
              <a:t> </a:t>
            </a:r>
            <a:r>
              <a:rPr lang="nl-NL" sz="2800" b="1" dirty="0">
                <a:latin typeface="Times New Roman" pitchFamily="18" charset="0"/>
              </a:rPr>
              <a:t>воће </a:t>
            </a:r>
            <a:endParaRPr lang="sr-Cyrl-CS" sz="2800" b="1" dirty="0">
              <a:latin typeface="Times New Roman" pitchFamily="18" charset="0"/>
            </a:endParaRPr>
          </a:p>
          <a:p>
            <a:pPr algn="just"/>
            <a:endParaRPr lang="sr-Latn-CS" sz="2400" b="1" dirty="0">
              <a:latin typeface="Times New Roman" pitchFamily="18" charset="0"/>
            </a:endParaRPr>
          </a:p>
          <a:p>
            <a:pPr algn="just"/>
            <a:r>
              <a:rPr lang="en-US" sz="2400" b="1" dirty="0" err="1">
                <a:latin typeface="Times New Roman" pitchFamily="18" charset="0"/>
              </a:rPr>
              <a:t>Препоручен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дневни</a:t>
            </a:r>
            <a:r>
              <a:rPr lang="sr-Latn-C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унос</a:t>
            </a:r>
            <a:r>
              <a:rPr lang="sr-Latn-CS" sz="2400" b="1" dirty="0">
                <a:latin typeface="Times New Roman" pitchFamily="18" charset="0"/>
              </a:rPr>
              <a:t> за одрасле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sr-Latn-CS" sz="2400" b="1" dirty="0">
                <a:latin typeface="Times New Roman" pitchFamily="18" charset="0"/>
              </a:rPr>
              <a:t>је </a:t>
            </a:r>
            <a:r>
              <a:rPr lang="en-US" sz="2400" b="1" dirty="0">
                <a:latin typeface="Times New Roman" pitchFamily="18" charset="0"/>
              </a:rPr>
              <a:t>2</a:t>
            </a:r>
            <a:r>
              <a:rPr lang="sr-Latn-CS" sz="2400" b="1" dirty="0">
                <a:latin typeface="Times New Roman" pitchFamily="18" charset="0"/>
              </a:rPr>
              <a:t>,</a:t>
            </a:r>
            <a:r>
              <a:rPr lang="en-US" sz="2400" b="1" dirty="0">
                <a:latin typeface="Times New Roman" pitchFamily="18" charset="0"/>
              </a:rPr>
              <a:t>3 g</a:t>
            </a:r>
          </a:p>
        </p:txBody>
      </p:sp>
    </p:spTree>
  </p:cSld>
  <p:clrMapOvr>
    <a:masterClrMapping/>
  </p:clrMapOvr>
  <p:transition advTm="14060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3"/>
          <p:cNvSpPr txBox="1">
            <a:spLocks noChangeArrowheads="1"/>
          </p:cNvSpPr>
          <p:nvPr/>
        </p:nvSpPr>
        <p:spPr bwMode="auto">
          <a:xfrm>
            <a:off x="762000" y="1947863"/>
            <a:ext cx="7620000" cy="3935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i="1">
                <a:latin typeface="Times New Roman" pitchFamily="18" charset="0"/>
              </a:rPr>
              <a:t>Главни минерали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lvl="2" algn="just"/>
            <a:r>
              <a:rPr lang="en-US" sz="2800" b="1">
                <a:latin typeface="Times New Roman" pitchFamily="18" charset="0"/>
              </a:rPr>
              <a:t>У људском организму налазе у количини већој од 5 mg.</a:t>
            </a:r>
          </a:p>
          <a:p>
            <a:pPr lvl="2" algn="just"/>
            <a:endParaRPr lang="en-US" sz="2800" b="1">
              <a:latin typeface="Times New Roman" pitchFamily="18" charset="0"/>
            </a:endParaRPr>
          </a:p>
          <a:p>
            <a:pPr lvl="2" algn="just"/>
            <a:r>
              <a:rPr lang="en-US" sz="2800" b="1">
                <a:latin typeface="Times New Roman" pitchFamily="18" charset="0"/>
              </a:rPr>
              <a:t>Калцијум (Ca)		Фосфo</a:t>
            </a:r>
            <a:r>
              <a:rPr lang="sr-Cyrl-CS" sz="2800" b="1">
                <a:latin typeface="Times New Roman" pitchFamily="18" charset="0"/>
              </a:rPr>
              <a:t>р</a:t>
            </a:r>
            <a:r>
              <a:rPr lang="en-US" sz="2800" b="1">
                <a:latin typeface="Times New Roman" pitchFamily="18" charset="0"/>
              </a:rPr>
              <a:t> (P)		</a:t>
            </a:r>
          </a:p>
          <a:p>
            <a:pPr lvl="2" algn="just"/>
            <a:r>
              <a:rPr lang="en-US" sz="2800" b="1">
                <a:latin typeface="Times New Roman" pitchFamily="18" charset="0"/>
              </a:rPr>
              <a:t>Магнезијум (Mg)	Натријум (Na)	</a:t>
            </a:r>
          </a:p>
          <a:p>
            <a:pPr lvl="2" algn="just"/>
            <a:r>
              <a:rPr lang="en-US" sz="2800" b="1">
                <a:latin typeface="Times New Roman" pitchFamily="18" charset="0"/>
              </a:rPr>
              <a:t>Калијум (K)		Хло</a:t>
            </a:r>
            <a:r>
              <a:rPr lang="sr-Cyrl-CS" sz="2800" b="1">
                <a:latin typeface="Times New Roman" pitchFamily="18" charset="0"/>
              </a:rPr>
              <a:t>р</a:t>
            </a:r>
            <a:r>
              <a:rPr lang="en-US" sz="2800" b="1">
                <a:latin typeface="Times New Roman" pitchFamily="18" charset="0"/>
              </a:rPr>
              <a:t> (Cl)</a:t>
            </a:r>
          </a:p>
          <a:p>
            <a:pPr lvl="2" algn="just"/>
            <a:r>
              <a:rPr lang="en-US" sz="2800" b="1">
                <a:latin typeface="Times New Roman" pitchFamily="18" charset="0"/>
              </a:rPr>
              <a:t>Сумпор (S)</a:t>
            </a:r>
          </a:p>
        </p:txBody>
      </p:sp>
    </p:spTree>
  </p:cSld>
  <p:clrMapOvr>
    <a:masterClrMapping/>
  </p:clrMapOvr>
  <p:transition advTm="12445"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Text Box 2"/>
          <p:cNvSpPr txBox="1">
            <a:spLocks noChangeArrowheads="1"/>
          </p:cNvSpPr>
          <p:nvPr/>
        </p:nvSpPr>
        <p:spPr bwMode="auto">
          <a:xfrm>
            <a:off x="76200" y="3001963"/>
            <a:ext cx="90678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3200" b="1" dirty="0">
                <a:latin typeface="Times New Roman" pitchFamily="18" charset="0"/>
              </a:rPr>
              <a:t>МИНЕРАЛНЕ </a:t>
            </a:r>
            <a:r>
              <a:rPr lang="en-US" sz="3200" b="1" dirty="0" smtClean="0">
                <a:latin typeface="Times New Roman" pitchFamily="18" charset="0"/>
              </a:rPr>
              <a:t>МАТЕРИЈЕ</a:t>
            </a:r>
          </a:p>
          <a:p>
            <a:pPr algn="ctr"/>
            <a:r>
              <a:rPr lang="en-US" sz="3200" b="1" dirty="0" smtClean="0">
                <a:latin typeface="Times New Roman" pitchFamily="18" charset="0"/>
              </a:rPr>
              <a:t>ОЛИГОЕЛЕМЕНТИ</a:t>
            </a:r>
            <a:endParaRPr lang="en-US" sz="32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1263"/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ext Box 2"/>
          <p:cNvSpPr txBox="1">
            <a:spLocks noChangeArrowheads="1"/>
          </p:cNvSpPr>
          <p:nvPr/>
        </p:nvSpPr>
        <p:spPr bwMode="auto">
          <a:xfrm>
            <a:off x="323850" y="260350"/>
            <a:ext cx="8640763" cy="5519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nl-NL" sz="2800" b="1">
                <a:latin typeface="Times New Roman" pitchFamily="18" charset="0"/>
              </a:rPr>
              <a:t>ГВОЖЂЕ </a:t>
            </a:r>
            <a:endParaRPr lang="en-US" sz="3200" b="1" i="1">
              <a:latin typeface="Times New Roman" pitchFamily="18" charset="0"/>
            </a:endParaRPr>
          </a:p>
          <a:p>
            <a:r>
              <a:rPr lang="sr-Latn-CS" sz="3200" b="1">
                <a:latin typeface="Times New Roman" pitchFamily="18" charset="0"/>
              </a:rPr>
              <a:t>Н</a:t>
            </a:r>
            <a:r>
              <a:rPr lang="en-US" sz="3200" b="1">
                <a:latin typeface="Times New Roman" pitchFamily="18" charset="0"/>
              </a:rPr>
              <a:t>алази </a:t>
            </a:r>
            <a:r>
              <a:rPr lang="sr-Latn-CS" sz="3200" b="1">
                <a:latin typeface="Times New Roman" pitchFamily="18" charset="0"/>
              </a:rPr>
              <a:t>се </a:t>
            </a:r>
            <a:r>
              <a:rPr lang="en-US" sz="3200" b="1">
                <a:latin typeface="Times New Roman" pitchFamily="18" charset="0"/>
              </a:rPr>
              <a:t>у организму људи у количини од око 4-5 g и има значај у градњи хемоглобина и миоглобина</a:t>
            </a:r>
            <a:r>
              <a:rPr lang="en-US" sz="3200" b="1" i="1">
                <a:latin typeface="Times New Roman" pitchFamily="18" charset="0"/>
              </a:rPr>
              <a:t>.</a:t>
            </a:r>
            <a:endParaRPr lang="nl-NL" sz="28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Битан је за: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lvl="2" algn="just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пренос кисеоника од плућа до ткива</a:t>
            </a:r>
          </a:p>
          <a:p>
            <a:pPr lvl="2" algn="just"/>
            <a:endParaRPr lang="en-US" b="1">
              <a:latin typeface="Times New Roman" pitchFamily="18" charset="0"/>
            </a:endParaRPr>
          </a:p>
          <a:p>
            <a:pPr lvl="2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као медиј за транспорт електрона </a:t>
            </a:r>
          </a:p>
          <a:p>
            <a:pPr lvl="2"/>
            <a:r>
              <a:rPr lang="en-US" sz="2800" b="1">
                <a:latin typeface="Times New Roman" pitchFamily="18" charset="0"/>
              </a:rPr>
              <a:t>	међу ћелијама</a:t>
            </a:r>
          </a:p>
          <a:p>
            <a:pPr lvl="2"/>
            <a:endParaRPr lang="en-US" b="1">
              <a:latin typeface="Times New Roman" pitchFamily="18" charset="0"/>
            </a:endParaRPr>
          </a:p>
          <a:p>
            <a:pPr lvl="2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као интегрални део бројних ензима </a:t>
            </a:r>
          </a:p>
          <a:p>
            <a:pPr lvl="2"/>
            <a:r>
              <a:rPr lang="en-US" sz="2800" b="1">
                <a:latin typeface="Times New Roman" pitchFamily="18" charset="0"/>
              </a:rPr>
              <a:t>	цитохром групе</a:t>
            </a:r>
          </a:p>
        </p:txBody>
      </p:sp>
    </p:spTree>
  </p:cSld>
  <p:clrMapOvr>
    <a:masterClrMapping/>
  </p:clrMapOvr>
  <p:transition advTm="19160"/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Text Box 2"/>
          <p:cNvSpPr txBox="1">
            <a:spLocks noChangeArrowheads="1"/>
          </p:cNvSpPr>
          <p:nvPr/>
        </p:nvSpPr>
        <p:spPr bwMode="auto">
          <a:xfrm>
            <a:off x="685800" y="404813"/>
            <a:ext cx="7848600" cy="4422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nl-NL" sz="2800" b="1">
                <a:latin typeface="Times New Roman" pitchFamily="18" charset="0"/>
              </a:rPr>
              <a:t>ГВОЖЂЕ </a:t>
            </a:r>
            <a:endParaRPr lang="en-US" sz="3200" b="1" i="1">
              <a:latin typeface="Times New Roman" pitchFamily="18" charset="0"/>
            </a:endParaRP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Депонује се везан за беланчевине у облику: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lvl="2" algn="just">
              <a:buFontTx/>
              <a:buChar char="•"/>
            </a:pPr>
            <a:r>
              <a:rPr lang="nl-NL" sz="2800" b="1">
                <a:latin typeface="Times New Roman" pitchFamily="18" charset="0"/>
              </a:rPr>
              <a:t> феритина </a:t>
            </a:r>
          </a:p>
          <a:p>
            <a:pPr lvl="2" algn="just">
              <a:buFontTx/>
              <a:buChar char="•"/>
            </a:pPr>
            <a:endParaRPr lang="nl-NL" b="1">
              <a:latin typeface="Times New Roman" pitchFamily="18" charset="0"/>
            </a:endParaRPr>
          </a:p>
          <a:p>
            <a:pPr lvl="2" algn="just">
              <a:buFontTx/>
              <a:buChar char="•"/>
            </a:pPr>
            <a:r>
              <a:rPr lang="nl-NL" sz="2800" b="1">
                <a:latin typeface="Times New Roman" pitchFamily="18" charset="0"/>
              </a:rPr>
              <a:t> хемосидерина</a:t>
            </a:r>
          </a:p>
          <a:p>
            <a:pPr lvl="2" algn="just">
              <a:buFontTx/>
              <a:buChar char="•"/>
            </a:pPr>
            <a:endParaRPr lang="nl-NL" b="1">
              <a:latin typeface="Times New Roman" pitchFamily="18" charset="0"/>
            </a:endParaRPr>
          </a:p>
          <a:p>
            <a:pPr lvl="2" algn="just">
              <a:buFontTx/>
              <a:buChar char="•"/>
            </a:pPr>
            <a:r>
              <a:rPr lang="nl-NL" sz="2800" b="1">
                <a:latin typeface="Times New Roman" pitchFamily="18" charset="0"/>
              </a:rPr>
              <a:t> трансферина (</a:t>
            </a:r>
            <a:r>
              <a:rPr lang="nl-NL" sz="2800" b="1" i="1">
                <a:latin typeface="Times New Roman" pitchFamily="18" charset="0"/>
              </a:rPr>
              <a:t>служи за траспорт гвожђа међу  ткивима</a:t>
            </a:r>
            <a:r>
              <a:rPr lang="nl-NL" sz="2800" b="1">
                <a:latin typeface="Times New Roman" pitchFamily="18" charset="0"/>
              </a:rPr>
              <a:t>).</a:t>
            </a:r>
          </a:p>
        </p:txBody>
      </p:sp>
    </p:spTree>
  </p:cSld>
  <p:clrMapOvr>
    <a:masterClrMapping/>
  </p:clrMapOvr>
  <p:transition advTm="10850"/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Text Box 2"/>
          <p:cNvSpPr txBox="1">
            <a:spLocks noChangeArrowheads="1"/>
          </p:cNvSpPr>
          <p:nvPr/>
        </p:nvSpPr>
        <p:spPr bwMode="auto">
          <a:xfrm>
            <a:off x="250825" y="333375"/>
            <a:ext cx="8713788" cy="6191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nl-NL" sz="2800" b="1" dirty="0">
                <a:latin typeface="Times New Roman" pitchFamily="18" charset="0"/>
              </a:rPr>
              <a:t>ГВОЖЂЕ 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algn="just"/>
            <a:r>
              <a:rPr lang="nl-NL" sz="2800" b="1" dirty="0">
                <a:latin typeface="Times New Roman" pitchFamily="18" charset="0"/>
              </a:rPr>
              <a:t>ГЛАВНИ ИЗВОР</a:t>
            </a:r>
            <a:endParaRPr lang="sr-Latn-CS" sz="2800" b="1" dirty="0">
              <a:latin typeface="Times New Roman" pitchFamily="18" charset="0"/>
            </a:endParaRPr>
          </a:p>
          <a:p>
            <a:pPr algn="just"/>
            <a:endParaRPr lang="ru-RU" sz="2800" b="1" dirty="0">
              <a:latin typeface="Times New Roman" pitchFamily="18" charset="0"/>
            </a:endParaRPr>
          </a:p>
          <a:p>
            <a:pPr algn="just"/>
            <a:r>
              <a:rPr lang="ru-RU" sz="2800" b="1" dirty="0">
                <a:latin typeface="Times New Roman" pitchFamily="18" charset="0"/>
              </a:rPr>
              <a:t>Гвожђе се храном уноси у два облика :</a:t>
            </a:r>
          </a:p>
          <a:p>
            <a:pPr algn="just"/>
            <a:r>
              <a:rPr lang="ru-RU" sz="2800" b="1" dirty="0">
                <a:latin typeface="Times New Roman" pitchFamily="18" charset="0"/>
              </a:rPr>
              <a:t>хем-гвожђе </a:t>
            </a:r>
            <a:endParaRPr lang="sr-Latn-CS" sz="2800" b="1" dirty="0">
              <a:latin typeface="Times New Roman" pitchFamily="18" charset="0"/>
            </a:endParaRPr>
          </a:p>
          <a:p>
            <a:pPr algn="just"/>
            <a:r>
              <a:rPr lang="ru-RU" sz="2800" b="1" dirty="0">
                <a:latin typeface="Times New Roman" pitchFamily="18" charset="0"/>
              </a:rPr>
              <a:t>нехем-гвожђе</a:t>
            </a:r>
          </a:p>
          <a:p>
            <a:pPr algn="just"/>
            <a:endParaRPr lang="nl-NL" b="1" dirty="0">
              <a:latin typeface="Times New Roman" pitchFamily="18" charset="0"/>
            </a:endParaRPr>
          </a:p>
          <a:p>
            <a:pPr lvl="2" algn="just"/>
            <a:r>
              <a:rPr lang="nl-NL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i="1" dirty="0">
                <a:latin typeface="Times New Roman" pitchFamily="18" charset="0"/>
              </a:rPr>
              <a:t>Намирнице животињског порекла</a:t>
            </a:r>
          </a:p>
          <a:p>
            <a:pPr algn="just"/>
            <a:endParaRPr lang="nl-NL" b="1" dirty="0">
              <a:latin typeface="Times New Roman" pitchFamily="18" charset="0"/>
            </a:endParaRPr>
          </a:p>
          <a:p>
            <a:pPr lvl="4" algn="just"/>
            <a:r>
              <a:rPr lang="nl-NL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месо</a:t>
            </a:r>
            <a:r>
              <a:rPr lang="en-US" sz="2800" b="1" dirty="0">
                <a:latin typeface="Times New Roman" pitchFamily="18" charset="0"/>
              </a:rPr>
              <a:t>, </a:t>
            </a:r>
            <a:r>
              <a:rPr lang="en-US" sz="2800" b="1" dirty="0" err="1">
                <a:latin typeface="Times New Roman" pitchFamily="18" charset="0"/>
              </a:rPr>
              <a:t>риба</a:t>
            </a:r>
            <a:r>
              <a:rPr lang="en-US" sz="2800" b="1" dirty="0">
                <a:latin typeface="Times New Roman" pitchFamily="18" charset="0"/>
              </a:rPr>
              <a:t>, </a:t>
            </a:r>
            <a:r>
              <a:rPr lang="en-US" sz="2800" b="1" dirty="0" err="1">
                <a:latin typeface="Times New Roman" pitchFamily="18" charset="0"/>
              </a:rPr>
              <a:t>јаја</a:t>
            </a:r>
            <a:r>
              <a:rPr lang="en-US" sz="2800" b="1" dirty="0">
                <a:latin typeface="Times New Roman" pitchFamily="18" charset="0"/>
              </a:rPr>
              <a:t> и </a:t>
            </a:r>
            <a:r>
              <a:rPr lang="en-US" sz="2800" b="1" dirty="0" err="1">
                <a:latin typeface="Times New Roman" pitchFamily="18" charset="0"/>
              </a:rPr>
              <a:t>производи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од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меса</a:t>
            </a:r>
            <a:endParaRPr lang="en-US" sz="2800" b="1" dirty="0">
              <a:latin typeface="Times New Roman" pitchFamily="18" charset="0"/>
            </a:endParaRPr>
          </a:p>
          <a:p>
            <a:pPr lvl="4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млеко</a:t>
            </a:r>
            <a:r>
              <a:rPr lang="en-US" sz="2800" b="1" dirty="0">
                <a:latin typeface="Times New Roman" pitchFamily="18" charset="0"/>
              </a:rPr>
              <a:t> и </a:t>
            </a:r>
            <a:r>
              <a:rPr lang="en-US" sz="2800" b="1" dirty="0" err="1">
                <a:latin typeface="Times New Roman" pitchFamily="18" charset="0"/>
              </a:rPr>
              <a:t>призводи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од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млека</a:t>
            </a:r>
            <a:endParaRPr lang="en-US" sz="2800" b="1" dirty="0">
              <a:latin typeface="Times New Roman" pitchFamily="18" charset="0"/>
            </a:endParaRP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Искористљивост</a:t>
            </a:r>
            <a:r>
              <a:rPr lang="en-US" sz="2800" b="1" dirty="0">
                <a:latin typeface="Times New Roman" pitchFamily="18" charset="0"/>
              </a:rPr>
              <a:t> 20-30%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од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унете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количине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гвожђа</a:t>
            </a:r>
            <a:r>
              <a:rPr lang="en-US" sz="2400" b="1" dirty="0">
                <a:latin typeface="Times New Roman" pitchFamily="18" charset="0"/>
              </a:rPr>
              <a:t> у </a:t>
            </a:r>
            <a:r>
              <a:rPr lang="en-US" sz="2400" b="1" dirty="0" err="1">
                <a:latin typeface="Times New Roman" pitchFamily="18" charset="0"/>
              </a:rPr>
              <a:t>овим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намирницама</a:t>
            </a:r>
            <a:r>
              <a:rPr lang="en-US" sz="2400" b="1" dirty="0">
                <a:latin typeface="Times New Roman" pitchFamily="18" charset="0"/>
              </a:rPr>
              <a:t>. </a:t>
            </a:r>
            <a:r>
              <a:rPr lang="de-DE" sz="2400" b="1" dirty="0">
                <a:latin typeface="Times New Roman" pitchFamily="18" charset="0"/>
              </a:rPr>
              <a:t>Искористљивост смањује повећана концентрација калцијума и висока температура. </a:t>
            </a:r>
          </a:p>
        </p:txBody>
      </p:sp>
    </p:spTree>
  </p:cSld>
  <p:clrMapOvr>
    <a:masterClrMapping/>
  </p:clrMapOvr>
  <p:transition advTm="36613"/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Text Box 2"/>
          <p:cNvSpPr txBox="1">
            <a:spLocks noChangeArrowheads="1"/>
          </p:cNvSpPr>
          <p:nvPr/>
        </p:nvSpPr>
        <p:spPr bwMode="auto">
          <a:xfrm>
            <a:off x="179388" y="0"/>
            <a:ext cx="8785225" cy="5672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nl-NL" sz="2800" b="1" dirty="0">
                <a:latin typeface="Times New Roman" pitchFamily="18" charset="0"/>
              </a:rPr>
              <a:t>ГВОЖЂЕ 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algn="just"/>
            <a:r>
              <a:rPr lang="nl-NL" sz="2800" b="1" dirty="0">
                <a:latin typeface="Times New Roman" pitchFamily="18" charset="0"/>
              </a:rPr>
              <a:t>ГЛАВНИ ИЗВОР</a:t>
            </a:r>
          </a:p>
          <a:p>
            <a:pPr algn="just"/>
            <a:endParaRPr lang="nl-NL" sz="1400" b="1" dirty="0">
              <a:latin typeface="Times New Roman" pitchFamily="18" charset="0"/>
            </a:endParaRPr>
          </a:p>
          <a:p>
            <a:pPr lvl="2" algn="just"/>
            <a:r>
              <a:rPr lang="de-DE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 i="1" dirty="0" err="1">
                <a:latin typeface="Times New Roman" pitchFamily="18" charset="0"/>
              </a:rPr>
              <a:t>Намирнице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биљног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порекла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lvl="3" algn="just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цереалије</a:t>
            </a:r>
            <a:endParaRPr lang="en-US" sz="2800" b="1" dirty="0">
              <a:latin typeface="Times New Roman" pitchFamily="18" charset="0"/>
            </a:endParaRPr>
          </a:p>
          <a:p>
            <a:pPr lvl="3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поврће</a:t>
            </a:r>
            <a:r>
              <a:rPr lang="en-US" sz="2800" b="1" dirty="0">
                <a:latin typeface="Times New Roman" pitchFamily="18" charset="0"/>
              </a:rPr>
              <a:t> (</a:t>
            </a:r>
            <a:r>
              <a:rPr lang="en-US" sz="2800" b="1" i="1" dirty="0" err="1">
                <a:latin typeface="Times New Roman" pitchFamily="18" charset="0"/>
              </a:rPr>
              <a:t>спанаћ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куван</a:t>
            </a:r>
            <a:r>
              <a:rPr lang="en-US" sz="2800" b="1" i="1" dirty="0">
                <a:latin typeface="Times New Roman" pitchFamily="18" charset="0"/>
              </a:rPr>
              <a:t>, </a:t>
            </a:r>
            <a:r>
              <a:rPr lang="en-US" sz="2800" b="1" i="1" dirty="0" err="1">
                <a:latin typeface="Times New Roman" pitchFamily="18" charset="0"/>
              </a:rPr>
              <a:t>кромпир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печен</a:t>
            </a:r>
            <a:r>
              <a:rPr lang="en-US" sz="2800" b="1" dirty="0">
                <a:latin typeface="Times New Roman" pitchFamily="18" charset="0"/>
              </a:rPr>
              <a:t>)</a:t>
            </a:r>
          </a:p>
          <a:p>
            <a:pPr lvl="3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легуминозе</a:t>
            </a:r>
            <a:r>
              <a:rPr lang="en-US" sz="2800" b="1" dirty="0">
                <a:latin typeface="Times New Roman" pitchFamily="18" charset="0"/>
              </a:rPr>
              <a:t> (</a:t>
            </a:r>
            <a:r>
              <a:rPr lang="en-US" sz="2800" b="1" i="1" dirty="0" err="1">
                <a:latin typeface="Times New Roman" pitchFamily="18" charset="0"/>
              </a:rPr>
              <a:t>соја</a:t>
            </a:r>
            <a:r>
              <a:rPr lang="en-US" sz="2800" b="1" i="1" dirty="0">
                <a:latin typeface="Times New Roman" pitchFamily="18" charset="0"/>
              </a:rPr>
              <a:t>, </a:t>
            </a:r>
            <a:r>
              <a:rPr lang="en-US" sz="2800" b="1" i="1" dirty="0" err="1">
                <a:latin typeface="Times New Roman" pitchFamily="18" charset="0"/>
              </a:rPr>
              <a:t>сочиво</a:t>
            </a:r>
            <a:r>
              <a:rPr lang="en-US" sz="2800" b="1" i="1" dirty="0">
                <a:latin typeface="Times New Roman" pitchFamily="18" charset="0"/>
              </a:rPr>
              <a:t>, </a:t>
            </a:r>
            <a:r>
              <a:rPr lang="en-US" sz="2800" b="1" i="1" dirty="0" err="1">
                <a:latin typeface="Times New Roman" pitchFamily="18" charset="0"/>
              </a:rPr>
              <a:t>пасуљ</a:t>
            </a:r>
            <a:r>
              <a:rPr lang="en-US" sz="2800" b="1" dirty="0">
                <a:latin typeface="Times New Roman" pitchFamily="18" charset="0"/>
              </a:rPr>
              <a:t>)</a:t>
            </a:r>
          </a:p>
          <a:p>
            <a:pPr lvl="3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воће</a:t>
            </a:r>
            <a:r>
              <a:rPr lang="en-US" sz="2800" b="1" dirty="0">
                <a:latin typeface="Times New Roman" pitchFamily="18" charset="0"/>
              </a:rPr>
              <a:t> </a:t>
            </a: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Искористљивост</a:t>
            </a:r>
            <a:r>
              <a:rPr lang="en-US" sz="2800" b="1" dirty="0">
                <a:latin typeface="Times New Roman" pitchFamily="18" charset="0"/>
              </a:rPr>
              <a:t> 1-20%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од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унете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количине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гвожђа</a:t>
            </a:r>
            <a:r>
              <a:rPr lang="en-US" sz="2400" b="1" dirty="0">
                <a:latin typeface="Times New Roman" pitchFamily="18" charset="0"/>
              </a:rPr>
              <a:t> у </a:t>
            </a:r>
            <a:r>
              <a:rPr lang="en-US" sz="2400" b="1" dirty="0" err="1">
                <a:latin typeface="Times New Roman" pitchFamily="18" charset="0"/>
              </a:rPr>
              <a:t>овим</a:t>
            </a:r>
            <a:r>
              <a:rPr lang="en-US" sz="2400" b="1" dirty="0">
                <a:latin typeface="Times New Roman" pitchFamily="18" charset="0"/>
              </a:rPr>
              <a:t> </a:t>
            </a:r>
            <a:r>
              <a:rPr lang="en-US" sz="2400" b="1" dirty="0" err="1">
                <a:latin typeface="Times New Roman" pitchFamily="18" charset="0"/>
              </a:rPr>
              <a:t>намирницама</a:t>
            </a:r>
            <a:r>
              <a:rPr lang="en-US" sz="2400" b="1" dirty="0">
                <a:latin typeface="Times New Roman" pitchFamily="18" charset="0"/>
              </a:rPr>
              <a:t>. </a:t>
            </a:r>
            <a:r>
              <a:rPr lang="de-DE" sz="2400" b="1" dirty="0">
                <a:latin typeface="Times New Roman" pitchFamily="18" charset="0"/>
              </a:rPr>
              <a:t>Искористљивост смањује фосфати и фитати, а поспешују је витамин </a:t>
            </a:r>
            <a:r>
              <a:rPr lang="sr-Latn-CS" sz="2400" b="1" dirty="0">
                <a:latin typeface="Times New Roman" pitchFamily="18" charset="0"/>
              </a:rPr>
              <a:t>С</a:t>
            </a:r>
            <a:r>
              <a:rPr lang="de-DE" sz="2400" b="1" dirty="0">
                <a:latin typeface="Times New Roman" pitchFamily="18" charset="0"/>
              </a:rPr>
              <a:t>, аминокиселине</a:t>
            </a:r>
            <a:endParaRPr lang="sr-Latn-CS" sz="2400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Препоручен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sr-Latn-CS" sz="2800" b="1" dirty="0">
                <a:latin typeface="Times New Roman" pitchFamily="18" charset="0"/>
              </a:rPr>
              <a:t>дневни </a:t>
            </a:r>
            <a:r>
              <a:rPr lang="en-US" sz="2800" b="1" dirty="0" err="1">
                <a:latin typeface="Times New Roman" pitchFamily="18" charset="0"/>
              </a:rPr>
              <a:t>унос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за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одрасле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sr-Latn-CS" sz="2800" b="1" dirty="0">
                <a:latin typeface="Times New Roman" pitchFamily="18" charset="0"/>
              </a:rPr>
              <a:t>је </a:t>
            </a:r>
            <a:r>
              <a:rPr lang="en-US" sz="2800" b="1" dirty="0">
                <a:latin typeface="Times New Roman" pitchFamily="18" charset="0"/>
              </a:rPr>
              <a:t>18 mg</a:t>
            </a:r>
            <a:endParaRPr lang="fr-FR" sz="28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32478"/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Text Box 2"/>
          <p:cNvSpPr txBox="1">
            <a:spLocks noChangeArrowheads="1"/>
          </p:cNvSpPr>
          <p:nvPr/>
        </p:nvSpPr>
        <p:spPr bwMode="auto">
          <a:xfrm>
            <a:off x="611188" y="908050"/>
            <a:ext cx="8229600" cy="45550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nl-NL" sz="2800" b="1" dirty="0">
                <a:latin typeface="Times New Roman" pitchFamily="18" charset="0"/>
              </a:rPr>
              <a:t>ГВОЖЂЕ 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algn="just"/>
            <a:endParaRPr lang="en-US" sz="1400" b="1" dirty="0">
              <a:latin typeface="Times New Roman" pitchFamily="18" charset="0"/>
            </a:endParaRPr>
          </a:p>
          <a:p>
            <a:pPr algn="just"/>
            <a:r>
              <a:rPr lang="nl-NL" sz="2400" b="1" dirty="0">
                <a:latin typeface="Times New Roman" pitchFamily="18" charset="0"/>
              </a:rPr>
              <a:t>Залихе гвожђа у организму износе:</a:t>
            </a:r>
          </a:p>
          <a:p>
            <a:pPr algn="just"/>
            <a:endParaRPr lang="nl-NL" sz="1600" b="1" dirty="0">
              <a:latin typeface="Times New Roman" pitchFamily="18" charset="0"/>
            </a:endParaRPr>
          </a:p>
          <a:p>
            <a:pPr lvl="1" algn="just">
              <a:buFontTx/>
              <a:buChar char="•"/>
            </a:pPr>
            <a:r>
              <a:rPr lang="nl-NL" sz="2400" b="1" dirty="0">
                <a:latin typeface="Times New Roman" pitchFamily="18" charset="0"/>
              </a:rPr>
              <a:t>500-1000 </a:t>
            </a:r>
            <a:r>
              <a:rPr lang="sr-Latn-CS" sz="2400" b="1" dirty="0">
                <a:latin typeface="Times New Roman" pitchFamily="18" charset="0"/>
              </a:rPr>
              <a:t>mg</a:t>
            </a:r>
            <a:r>
              <a:rPr lang="nl-NL" sz="2400" b="1" dirty="0">
                <a:latin typeface="Times New Roman" pitchFamily="18" charset="0"/>
              </a:rPr>
              <a:t> код мушкараца</a:t>
            </a:r>
          </a:p>
          <a:p>
            <a:pPr lvl="1" algn="just">
              <a:buFontTx/>
              <a:buChar char="•"/>
            </a:pPr>
            <a:r>
              <a:rPr lang="nl-NL" sz="2400" b="1" dirty="0">
                <a:latin typeface="Times New Roman" pitchFamily="18" charset="0"/>
              </a:rPr>
              <a:t>300-500 </a:t>
            </a:r>
            <a:r>
              <a:rPr lang="sr-Latn-CS" sz="2400" b="1" dirty="0">
                <a:latin typeface="Times New Roman" pitchFamily="18" charset="0"/>
              </a:rPr>
              <a:t>mg </a:t>
            </a:r>
            <a:r>
              <a:rPr lang="nl-NL" sz="2400" b="1" dirty="0">
                <a:latin typeface="Times New Roman" pitchFamily="18" charset="0"/>
              </a:rPr>
              <a:t> код жена (</a:t>
            </a:r>
            <a:r>
              <a:rPr lang="nl-NL" sz="2400" b="1" i="1" dirty="0">
                <a:latin typeface="Times New Roman" pitchFamily="18" charset="0"/>
              </a:rPr>
              <a:t>20-30% жена уопште нема резерве!</a:t>
            </a:r>
            <a:r>
              <a:rPr lang="nl-NL" sz="2400" b="1" dirty="0">
                <a:latin typeface="Times New Roman" pitchFamily="18" charset="0"/>
              </a:rPr>
              <a:t>)</a:t>
            </a:r>
          </a:p>
          <a:p>
            <a:pPr algn="just"/>
            <a:endParaRPr lang="nl-NL" sz="1600" b="1" dirty="0">
              <a:latin typeface="Times New Roman" pitchFamily="18" charset="0"/>
            </a:endParaRPr>
          </a:p>
          <a:p>
            <a:pPr algn="just"/>
            <a:r>
              <a:rPr lang="nl-NL" sz="2400" b="1" dirty="0">
                <a:latin typeface="Times New Roman" pitchFamily="18" charset="0"/>
              </a:rPr>
              <a:t>Дневни губитак је око</a:t>
            </a:r>
          </a:p>
          <a:p>
            <a:pPr algn="just"/>
            <a:endParaRPr lang="nl-NL" sz="1600" b="1" dirty="0">
              <a:latin typeface="Times New Roman" pitchFamily="18" charset="0"/>
            </a:endParaRPr>
          </a:p>
          <a:p>
            <a:pPr lvl="1" algn="just">
              <a:buFontTx/>
              <a:buChar char="•"/>
            </a:pPr>
            <a:r>
              <a:rPr lang="nl-NL" sz="2400" b="1" dirty="0">
                <a:latin typeface="Times New Roman" pitchFamily="18" charset="0"/>
              </a:rPr>
              <a:t>1 </a:t>
            </a:r>
            <a:r>
              <a:rPr lang="sr-Latn-CS" sz="2400" b="1" dirty="0">
                <a:latin typeface="Times New Roman" pitchFamily="18" charset="0"/>
              </a:rPr>
              <a:t>mg</a:t>
            </a:r>
            <a:r>
              <a:rPr lang="nl-NL" sz="2400" b="1" dirty="0">
                <a:latin typeface="Times New Roman" pitchFamily="18" charset="0"/>
              </a:rPr>
              <a:t> код мушкараца</a:t>
            </a:r>
          </a:p>
          <a:p>
            <a:pPr lvl="1" algn="just">
              <a:buFontTx/>
              <a:buChar char="•"/>
            </a:pPr>
            <a:r>
              <a:rPr lang="nl-NL" sz="2400" b="1" dirty="0">
                <a:latin typeface="Times New Roman" pitchFamily="18" charset="0"/>
              </a:rPr>
              <a:t>1,5 </a:t>
            </a:r>
            <a:r>
              <a:rPr lang="sr-Latn-CS" sz="2400" b="1" dirty="0">
                <a:latin typeface="Times New Roman" pitchFamily="18" charset="0"/>
              </a:rPr>
              <a:t>mg</a:t>
            </a:r>
            <a:r>
              <a:rPr lang="nl-NL" sz="2400" b="1" dirty="0">
                <a:latin typeface="Times New Roman" pitchFamily="18" charset="0"/>
              </a:rPr>
              <a:t> код жена</a:t>
            </a:r>
          </a:p>
          <a:p>
            <a:pPr algn="just"/>
            <a:endParaRPr lang="nl-NL" sz="16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28973"/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Text Box 2"/>
          <p:cNvSpPr txBox="1">
            <a:spLocks noChangeArrowheads="1"/>
          </p:cNvSpPr>
          <p:nvPr/>
        </p:nvSpPr>
        <p:spPr bwMode="auto">
          <a:xfrm>
            <a:off x="685800" y="1524000"/>
            <a:ext cx="8077200" cy="5276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nl-NL" sz="2800" b="1">
                <a:latin typeface="Times New Roman" pitchFamily="18" charset="0"/>
              </a:rPr>
              <a:t>ГВОЖЂЕ И ЗДРАВЉЕ</a:t>
            </a:r>
            <a:endParaRPr lang="en-US" sz="2800" b="1" i="1">
              <a:latin typeface="Times New Roman" pitchFamily="18" charset="0"/>
            </a:endParaRPr>
          </a:p>
          <a:p>
            <a:pPr algn="just"/>
            <a:endParaRPr lang="en-US" sz="2400" b="1" i="1">
              <a:latin typeface="Times New Roman" pitchFamily="18" charset="0"/>
            </a:endParaRPr>
          </a:p>
          <a:p>
            <a:pPr algn="just"/>
            <a:r>
              <a:rPr lang="en-US" sz="2800" b="1" i="1">
                <a:latin typeface="Times New Roman" pitchFamily="18" charset="0"/>
              </a:rPr>
              <a:t>Дефицит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Недостатан гвожђа је врло чест нарочито код деце и жена у </a:t>
            </a:r>
            <a:r>
              <a:rPr lang="sr-Latn-CS" sz="2800" b="1">
                <a:latin typeface="Times New Roman" pitchFamily="18" charset="0"/>
              </a:rPr>
              <a:t>репродуктивном</a:t>
            </a:r>
            <a:r>
              <a:rPr lang="en-US" sz="2800" b="1">
                <a:latin typeface="Times New Roman" pitchFamily="18" charset="0"/>
              </a:rPr>
              <a:t> периоду.</a:t>
            </a:r>
          </a:p>
          <a:p>
            <a:pPr algn="just"/>
            <a:endParaRPr lang="en-US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Поремећај који настаје зове се хипохромна нутритивна анемија.</a:t>
            </a:r>
          </a:p>
          <a:p>
            <a:pPr algn="just"/>
            <a:endParaRPr lang="en-US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Знаци: слабост малаксалост, брзо замарање, бледило лица, сувоћа коже, губитак апетита и др.</a:t>
            </a:r>
          </a:p>
        </p:txBody>
      </p:sp>
    </p:spTree>
  </p:cSld>
  <p:clrMapOvr>
    <a:masterClrMapping/>
  </p:clrMapOvr>
  <p:transition advTm="27734"/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Text Box 2"/>
          <p:cNvSpPr txBox="1">
            <a:spLocks noChangeArrowheads="1"/>
          </p:cNvSpPr>
          <p:nvPr/>
        </p:nvSpPr>
        <p:spPr bwMode="auto">
          <a:xfrm>
            <a:off x="539750" y="1276350"/>
            <a:ext cx="7848600" cy="558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nl-NL" sz="2800" b="1">
                <a:latin typeface="Times New Roman" pitchFamily="18" charset="0"/>
              </a:rPr>
              <a:t>ГВОЖЂЕ И ЗДРАВЉЕ</a:t>
            </a:r>
            <a:endParaRPr lang="en-US" sz="2800" b="1" i="1">
              <a:latin typeface="Times New Roman" pitchFamily="18" charset="0"/>
            </a:endParaRPr>
          </a:p>
          <a:p>
            <a:pPr algn="just"/>
            <a:endParaRPr lang="en-US" sz="2400" b="1" i="1">
              <a:latin typeface="Times New Roman" pitchFamily="18" charset="0"/>
            </a:endParaRPr>
          </a:p>
          <a:p>
            <a:pPr algn="just"/>
            <a:r>
              <a:rPr lang="en-US" sz="2800" b="1" i="1">
                <a:latin typeface="Times New Roman" pitchFamily="18" charset="0"/>
              </a:rPr>
              <a:t>Токсичност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Токсични ефекти се јављају: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lvl="1"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акутно при уносу једне велике дозе (</a:t>
            </a:r>
            <a:r>
              <a:rPr lang="en-US" sz="2800" b="1" i="1">
                <a:latin typeface="Times New Roman" pitchFamily="18" charset="0"/>
              </a:rPr>
              <a:t>чешће код деце до 6 година старости, при коришћењу суплемената у већој количини или акцидентално</a:t>
            </a:r>
            <a:r>
              <a:rPr lang="en-US" sz="2800" b="1">
                <a:latin typeface="Times New Roman" pitchFamily="18" charset="0"/>
              </a:rPr>
              <a:t>)</a:t>
            </a:r>
          </a:p>
          <a:p>
            <a:pPr lvl="1" algn="just">
              <a:buFontTx/>
              <a:buChar char="•"/>
            </a:pPr>
            <a:endParaRPr lang="en-US" sz="2800" b="1">
              <a:latin typeface="Times New Roman" pitchFamily="18" charset="0"/>
            </a:endParaRPr>
          </a:p>
          <a:p>
            <a:pPr lvl="1"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хронично-нагомилавањем гвожђа у дужем периоду</a:t>
            </a:r>
            <a:r>
              <a:rPr lang="en-US" sz="2800" b="1">
                <a:solidFill>
                  <a:srgbClr val="FFFFCC"/>
                </a:solidFill>
                <a:latin typeface="Times New Roman" pitchFamily="18" charset="0"/>
              </a:rPr>
              <a:t>.</a:t>
            </a:r>
            <a:endParaRPr lang="en-US" sz="1600" b="1">
              <a:solidFill>
                <a:srgbClr val="FFFFCC"/>
              </a:solidFill>
              <a:latin typeface="Times New Roman" pitchFamily="18" charset="0"/>
            </a:endParaRPr>
          </a:p>
        </p:txBody>
      </p:sp>
    </p:spTree>
  </p:cSld>
  <p:clrMapOvr>
    <a:masterClrMapping/>
  </p:clrMapOvr>
  <p:transition advTm="22817"/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Text Box 2"/>
          <p:cNvSpPr txBox="1">
            <a:spLocks noChangeArrowheads="1"/>
          </p:cNvSpPr>
          <p:nvPr/>
        </p:nvSpPr>
        <p:spPr bwMode="auto">
          <a:xfrm>
            <a:off x="685800" y="549275"/>
            <a:ext cx="7848600" cy="6008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ЈОД - </a:t>
            </a:r>
            <a:r>
              <a:rPr lang="en-US" sz="2800" b="1" i="1">
                <a:latin typeface="Times New Roman" pitchFamily="18" charset="0"/>
              </a:rPr>
              <a:t>улога</a:t>
            </a:r>
          </a:p>
          <a:p>
            <a:pPr algn="just"/>
            <a:endParaRPr lang="de-DE" sz="2400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sr-Latn-CS" sz="2800" b="1">
                <a:latin typeface="Times New Roman" pitchFamily="18" charset="0"/>
              </a:rPr>
              <a:t>У</a:t>
            </a:r>
            <a:r>
              <a:rPr lang="de-DE" sz="2800" b="1">
                <a:latin typeface="Times New Roman" pitchFamily="18" charset="0"/>
              </a:rPr>
              <a:t> о</a:t>
            </a:r>
            <a:r>
              <a:rPr lang="sr-Latn-CS" sz="2800" b="1">
                <a:latin typeface="Times New Roman" pitchFamily="18" charset="0"/>
              </a:rPr>
              <a:t>б</a:t>
            </a:r>
            <a:r>
              <a:rPr lang="de-DE" sz="2800" b="1">
                <a:latin typeface="Times New Roman" pitchFamily="18" charset="0"/>
              </a:rPr>
              <a:t>лику јодида саставни </a:t>
            </a:r>
            <a:r>
              <a:rPr lang="sr-Latn-CS" sz="2800" b="1">
                <a:latin typeface="Times New Roman" pitchFamily="18" charset="0"/>
              </a:rPr>
              <a:t>је </a:t>
            </a:r>
            <a:r>
              <a:rPr lang="de-DE" sz="2800" b="1">
                <a:latin typeface="Times New Roman" pitchFamily="18" charset="0"/>
              </a:rPr>
              <a:t>део хормона штитасте жлезде (</a:t>
            </a:r>
            <a:r>
              <a:rPr lang="de-DE" sz="2800" b="1" i="1">
                <a:latin typeface="Times New Roman" pitchFamily="18" charset="0"/>
              </a:rPr>
              <a:t>тироксина, тријодтиронина</a:t>
            </a:r>
            <a:r>
              <a:rPr lang="de-DE" sz="2800" b="1">
                <a:latin typeface="Times New Roman" pitchFamily="18" charset="0"/>
              </a:rPr>
              <a:t>), па тако учествује у регулацији бројних метаболичких процеса.</a:t>
            </a:r>
            <a:endParaRPr lang="sr-Latn-CS" sz="2800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fr-FR" sz="2800" b="1">
                <a:latin typeface="Times New Roman" pitchFamily="18" charset="0"/>
              </a:rPr>
              <a:t>Битан је за нормалан физички и ментални развој!</a:t>
            </a:r>
          </a:p>
          <a:p>
            <a:pPr algn="just">
              <a:buFontTx/>
              <a:buChar char="•"/>
            </a:pPr>
            <a:r>
              <a:rPr lang="de-DE" sz="2800" b="1">
                <a:latin typeface="Times New Roman" pitchFamily="18" charset="0"/>
              </a:rPr>
              <a:t>50% се налази у мишићима, 20% у штитастој жлезди, а остатак у другим ендокриним ткивима, централном нервном систему, кожи, скелету и крви.</a:t>
            </a:r>
          </a:p>
          <a:p>
            <a:pPr algn="just"/>
            <a:endParaRPr lang="fr-FR" sz="2800" b="1">
              <a:latin typeface="Times New Roman" pitchFamily="18" charset="0"/>
            </a:endParaRPr>
          </a:p>
          <a:p>
            <a:pPr algn="just"/>
            <a:endParaRPr lang="en-US" sz="2800" b="1" i="1">
              <a:latin typeface="Times New Roman" pitchFamily="18" charset="0"/>
            </a:endParaRPr>
          </a:p>
        </p:txBody>
      </p:sp>
    </p:spTree>
  </p:cSld>
  <p:clrMapOvr>
    <a:masterClrMapping/>
  </p:clrMapOvr>
  <p:transition advTm="34042"/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Text Box 2"/>
          <p:cNvSpPr txBox="1">
            <a:spLocks noChangeArrowheads="1"/>
          </p:cNvSpPr>
          <p:nvPr/>
        </p:nvSpPr>
        <p:spPr bwMode="auto">
          <a:xfrm>
            <a:off x="395288" y="1341438"/>
            <a:ext cx="7848600" cy="558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dirty="0" smtClean="0">
                <a:latin typeface="Times New Roman" pitchFamily="18" charset="0"/>
              </a:rPr>
              <a:t>ЈОД</a:t>
            </a:r>
            <a:endParaRPr lang="en-US" sz="2800" b="1" i="1" dirty="0" smtClean="0">
              <a:latin typeface="Times New Roman" pitchFamily="18" charset="0"/>
            </a:endParaRPr>
          </a:p>
          <a:p>
            <a:pPr algn="just"/>
            <a:endParaRPr lang="en-US" sz="2800" b="1" dirty="0" smtClean="0">
              <a:latin typeface="Times New Roman" pitchFamily="18" charset="0"/>
            </a:endParaRPr>
          </a:p>
          <a:p>
            <a:pPr algn="just"/>
            <a:r>
              <a:rPr lang="nl-NL" sz="2800" b="1" dirty="0" smtClean="0">
                <a:latin typeface="Times New Roman" pitchFamily="18" charset="0"/>
              </a:rPr>
              <a:t>ГЛАВНИ </a:t>
            </a:r>
            <a:r>
              <a:rPr lang="nl-NL" sz="2800" b="1" dirty="0">
                <a:latin typeface="Times New Roman" pitchFamily="18" charset="0"/>
              </a:rPr>
              <a:t>ИЗВОР</a:t>
            </a:r>
          </a:p>
          <a:p>
            <a:pPr algn="just"/>
            <a:endParaRPr lang="nl-NL" sz="2800" b="1" dirty="0">
              <a:latin typeface="Times New Roman" pitchFamily="18" charset="0"/>
            </a:endParaRPr>
          </a:p>
          <a:p>
            <a:pPr lvl="2" algn="just"/>
            <a:r>
              <a:rPr lang="nl-NL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i="1" dirty="0">
                <a:latin typeface="Times New Roman" pitchFamily="18" charset="0"/>
              </a:rPr>
              <a:t>Намирнице животињског порекла</a:t>
            </a:r>
          </a:p>
          <a:p>
            <a:pPr algn="just"/>
            <a:endParaRPr lang="nl-NL" sz="2800" b="1" dirty="0">
              <a:latin typeface="Times New Roman" pitchFamily="18" charset="0"/>
            </a:endParaRPr>
          </a:p>
          <a:p>
            <a:pPr lvl="4" algn="just"/>
            <a:r>
              <a:rPr lang="nl-NL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морски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плодови</a:t>
            </a:r>
            <a:r>
              <a:rPr lang="en-US" sz="2800" b="1" dirty="0">
                <a:latin typeface="Times New Roman" pitchFamily="18" charset="0"/>
              </a:rPr>
              <a:t> </a:t>
            </a:r>
          </a:p>
          <a:p>
            <a:pPr algn="just"/>
            <a:endParaRPr lang="en-US" sz="2800" b="1" dirty="0">
              <a:latin typeface="Times New Roman" pitchFamily="18" charset="0"/>
            </a:endParaRPr>
          </a:p>
          <a:p>
            <a:pPr lvl="2" algn="just"/>
            <a:r>
              <a:rPr lang="en-US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 i="1" dirty="0" err="1">
                <a:latin typeface="Times New Roman" pitchFamily="18" charset="0"/>
              </a:rPr>
              <a:t>Намирнице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индустријског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порекла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sz="2800" b="1" dirty="0">
              <a:latin typeface="Times New Roman" pitchFamily="18" charset="0"/>
            </a:endParaRPr>
          </a:p>
          <a:p>
            <a:pPr lvl="4" algn="just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кухињска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со</a:t>
            </a:r>
            <a:r>
              <a:rPr lang="en-US" sz="2800" b="1" dirty="0">
                <a:latin typeface="Times New Roman" pitchFamily="18" charset="0"/>
              </a:rPr>
              <a:t> </a:t>
            </a:r>
            <a:endParaRPr lang="sr-Latn-CS" sz="2800" b="1" dirty="0">
              <a:latin typeface="Times New Roman" pitchFamily="18" charset="0"/>
            </a:endParaRPr>
          </a:p>
          <a:p>
            <a:pPr algn="just"/>
            <a:r>
              <a:rPr lang="en-US" sz="2400" b="1" dirty="0" err="1">
                <a:latin typeface="Arial" charset="0"/>
              </a:rPr>
              <a:t>Препоручен</a:t>
            </a:r>
            <a:r>
              <a:rPr lang="en-US" sz="2400" b="1" dirty="0">
                <a:latin typeface="Arial" charset="0"/>
              </a:rPr>
              <a:t> </a:t>
            </a:r>
            <a:r>
              <a:rPr lang="en-US" sz="2400" b="1" dirty="0" err="1">
                <a:latin typeface="Arial" charset="0"/>
              </a:rPr>
              <a:t>дневни</a:t>
            </a:r>
            <a:r>
              <a:rPr lang="sr-Latn-CS" sz="2400" b="1" dirty="0">
                <a:latin typeface="Arial" charset="0"/>
              </a:rPr>
              <a:t> </a:t>
            </a:r>
            <a:r>
              <a:rPr lang="en-US" sz="2400" b="1" dirty="0" err="1">
                <a:latin typeface="Arial" charset="0"/>
              </a:rPr>
              <a:t>унос</a:t>
            </a:r>
            <a:r>
              <a:rPr lang="en-US" sz="2400" b="1" dirty="0">
                <a:latin typeface="Arial" charset="0"/>
              </a:rPr>
              <a:t> </a:t>
            </a:r>
            <a:r>
              <a:rPr lang="en-US" sz="2400" b="1" dirty="0" err="1">
                <a:latin typeface="Arial" charset="0"/>
              </a:rPr>
              <a:t>за</a:t>
            </a:r>
            <a:r>
              <a:rPr lang="en-US" sz="2400" b="1" dirty="0">
                <a:latin typeface="Arial" charset="0"/>
              </a:rPr>
              <a:t> </a:t>
            </a:r>
            <a:r>
              <a:rPr lang="en-US" sz="2400" b="1" dirty="0" err="1">
                <a:latin typeface="Arial" charset="0"/>
              </a:rPr>
              <a:t>одрасле</a:t>
            </a:r>
            <a:r>
              <a:rPr lang="en-US" sz="2400" b="1" dirty="0">
                <a:latin typeface="Arial" charset="0"/>
              </a:rPr>
              <a:t> </a:t>
            </a:r>
            <a:r>
              <a:rPr lang="sr-Latn-CS" sz="2400" b="1" dirty="0">
                <a:latin typeface="Arial" charset="0"/>
              </a:rPr>
              <a:t> је </a:t>
            </a:r>
            <a:r>
              <a:rPr lang="en-US" sz="2400" b="1" dirty="0">
                <a:latin typeface="Arial" charset="0"/>
              </a:rPr>
              <a:t>150 </a:t>
            </a:r>
            <a:r>
              <a:rPr lang="en-US" sz="2400" b="1" dirty="0" err="1">
                <a:latin typeface="Arial" charset="0"/>
              </a:rPr>
              <a:t>μg</a:t>
            </a:r>
            <a:r>
              <a:rPr lang="en-US" sz="2400" b="1" dirty="0">
                <a:latin typeface="Arial" charset="0"/>
              </a:rPr>
              <a:t> </a:t>
            </a:r>
            <a:endParaRPr lang="nl-NL" sz="2400" b="1" dirty="0">
              <a:latin typeface="Times New Roman" pitchFamily="18" charset="0"/>
            </a:endParaRPr>
          </a:p>
          <a:p>
            <a:pPr lvl="4" algn="just"/>
            <a:endParaRPr lang="de-DE" sz="28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18317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3"/>
          <p:cNvSpPr txBox="1">
            <a:spLocks noChangeArrowheads="1"/>
          </p:cNvSpPr>
          <p:nvPr/>
        </p:nvSpPr>
        <p:spPr bwMode="auto">
          <a:xfrm>
            <a:off x="762000" y="1947863"/>
            <a:ext cx="7620000" cy="4362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i="1">
                <a:latin typeface="Times New Roman" pitchFamily="18" charset="0"/>
              </a:rPr>
              <a:t>Олигоелементи</a:t>
            </a:r>
          </a:p>
          <a:p>
            <a:pPr algn="just"/>
            <a:endParaRPr lang="en-US" b="1">
              <a:latin typeface="Times New Roman" pitchFamily="18" charset="0"/>
            </a:endParaRPr>
          </a:p>
          <a:p>
            <a:pPr lvl="2" algn="just"/>
            <a:r>
              <a:rPr lang="en-US" sz="2800" b="1">
                <a:latin typeface="Times New Roman" pitchFamily="18" charset="0"/>
              </a:rPr>
              <a:t>У људском организму се налазе у количини мањој од 5</a:t>
            </a:r>
            <a:r>
              <a:rPr lang="sr-Latn-CS" sz="2800" b="1">
                <a:latin typeface="Times New Roman" pitchFamily="18" charset="0"/>
              </a:rPr>
              <a:t>mg</a:t>
            </a:r>
            <a:r>
              <a:rPr lang="en-US" sz="2800" b="1">
                <a:latin typeface="Times New Roman" pitchFamily="18" charset="0"/>
              </a:rPr>
              <a:t>.</a:t>
            </a:r>
          </a:p>
          <a:p>
            <a:pPr lvl="2" algn="just"/>
            <a:endParaRPr lang="en-US" sz="2000" b="1">
              <a:latin typeface="Times New Roman" pitchFamily="18" charset="0"/>
            </a:endParaRPr>
          </a:p>
          <a:p>
            <a:pPr lvl="2" algn="just"/>
            <a:r>
              <a:rPr lang="en-US" sz="2800" b="1">
                <a:latin typeface="Times New Roman" pitchFamily="18" charset="0"/>
              </a:rPr>
              <a:t>Према функцији у организму и потребама могу се поделити на:</a:t>
            </a:r>
          </a:p>
          <a:p>
            <a:pPr lvl="2" algn="just"/>
            <a:endParaRPr lang="en-US" b="1">
              <a:latin typeface="Times New Roman" pitchFamily="18" charset="0"/>
            </a:endParaRPr>
          </a:p>
          <a:p>
            <a:pPr lvl="3"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есенцијалнe олигоелементe </a:t>
            </a:r>
          </a:p>
          <a:p>
            <a:pPr lvl="3"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олигоелементe чија есенцијалност још није доказана</a:t>
            </a:r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3816"/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Text Box 2"/>
          <p:cNvSpPr txBox="1">
            <a:spLocks noChangeArrowheads="1"/>
          </p:cNvSpPr>
          <p:nvPr/>
        </p:nvSpPr>
        <p:spPr bwMode="auto">
          <a:xfrm>
            <a:off x="685800" y="765175"/>
            <a:ext cx="7848600" cy="4362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ЈОД </a:t>
            </a:r>
            <a:endParaRPr lang="en-US" sz="2800" b="1" i="1">
              <a:latin typeface="Times New Roman" pitchFamily="18" charset="0"/>
            </a:endParaRP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algn="just"/>
            <a:r>
              <a:rPr lang="de-DE" sz="2800" b="1">
                <a:latin typeface="Times New Roman" pitchFamily="18" charset="0"/>
              </a:rPr>
              <a:t>Јодирање кухињске соли = 20 </a:t>
            </a:r>
            <a:r>
              <a:rPr lang="sr-Latn-CS" sz="2800" b="1">
                <a:latin typeface="Times New Roman" pitchFamily="18" charset="0"/>
              </a:rPr>
              <a:t>mg</a:t>
            </a:r>
            <a:r>
              <a:rPr lang="de-DE" sz="2800" b="1">
                <a:latin typeface="Times New Roman" pitchFamily="18" charset="0"/>
              </a:rPr>
              <a:t> калијум јодида на 1 кг соли!</a:t>
            </a:r>
          </a:p>
          <a:p>
            <a:pPr algn="just"/>
            <a:endParaRPr lang="de-DE" sz="2800" b="1">
              <a:latin typeface="Times New Roman" pitchFamily="18" charset="0"/>
            </a:endParaRPr>
          </a:p>
          <a:p>
            <a:pPr algn="just"/>
            <a:r>
              <a:rPr lang="de-DE" sz="2800" b="1">
                <a:latin typeface="Times New Roman" pitchFamily="18" charset="0"/>
              </a:rPr>
              <a:t>Чувањем кухињске соли на високој температури смањује се количина јода у њој!</a:t>
            </a:r>
          </a:p>
          <a:p>
            <a:pPr algn="just"/>
            <a:endParaRPr lang="de-DE" sz="2800" b="1">
              <a:latin typeface="Times New Roman" pitchFamily="18" charset="0"/>
            </a:endParaRPr>
          </a:p>
          <a:p>
            <a:pPr algn="just"/>
            <a:r>
              <a:rPr lang="de-DE" sz="2800" b="1">
                <a:latin typeface="Times New Roman" pitchFamily="18" charset="0"/>
              </a:rPr>
              <a:t>Со треба додавати јелу по завршетку кувања!</a:t>
            </a:r>
            <a:endParaRPr lang="en-US" sz="3200" b="1" i="1">
              <a:latin typeface="Times New Roman" pitchFamily="18" charset="0"/>
            </a:endParaRPr>
          </a:p>
        </p:txBody>
      </p:sp>
    </p:spTree>
  </p:cSld>
  <p:clrMapOvr>
    <a:masterClrMapping/>
  </p:clrMapOvr>
  <p:transition advTm="22990"/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Text Box 2"/>
          <p:cNvSpPr txBox="1">
            <a:spLocks noChangeArrowheads="1"/>
          </p:cNvSpPr>
          <p:nvPr/>
        </p:nvSpPr>
        <p:spPr bwMode="auto">
          <a:xfrm>
            <a:off x="0" y="1052513"/>
            <a:ext cx="8748713" cy="5643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ЈОД И ЗДРАВЉЕ</a:t>
            </a:r>
            <a:endParaRPr lang="en-US" sz="2800" b="1" i="1">
              <a:latin typeface="Times New Roman" pitchFamily="18" charset="0"/>
            </a:endParaRPr>
          </a:p>
          <a:p>
            <a:pPr algn="just"/>
            <a:endParaRPr lang="en-US" b="1" i="1">
              <a:latin typeface="Times New Roman" pitchFamily="18" charset="0"/>
            </a:endParaRPr>
          </a:p>
          <a:p>
            <a:pPr algn="just"/>
            <a:r>
              <a:rPr lang="en-US" sz="2800" b="1" i="1">
                <a:latin typeface="Times New Roman" pitchFamily="18" charset="0"/>
              </a:rPr>
              <a:t>Дефицит</a:t>
            </a:r>
          </a:p>
          <a:p>
            <a:pPr algn="just"/>
            <a:endParaRPr lang="en-US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узрокује смањење производње хормона штитасте жлезде и ствара слику струме. </a:t>
            </a:r>
          </a:p>
          <a:p>
            <a:pPr algn="just"/>
            <a:endParaRPr lang="en-US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Када јода нема у земљишту, води и храни настаје обољење познато као ендемски кретенизам (</a:t>
            </a:r>
            <a:r>
              <a:rPr lang="en-US" sz="2800" b="1" i="1">
                <a:latin typeface="Times New Roman" pitchFamily="18" charset="0"/>
              </a:rPr>
              <a:t>Јошаничка бања, Црна бара-Мачва</a:t>
            </a:r>
            <a:r>
              <a:rPr lang="en-US" sz="2800" b="1">
                <a:latin typeface="Times New Roman" pitchFamily="18" charset="0"/>
              </a:rPr>
              <a:t>).</a:t>
            </a:r>
          </a:p>
          <a:p>
            <a:pPr algn="just"/>
            <a:endParaRPr lang="en-US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Знаци: физички и ментални застој и расту и развоју.</a:t>
            </a:r>
            <a:endParaRPr lang="sr-Cyrl-CS" sz="2800" b="1">
              <a:latin typeface="Times New Roman" pitchFamily="18" charset="0"/>
            </a:endParaRPr>
          </a:p>
          <a:p>
            <a:endParaRPr lang="en-US" sz="2200" b="1">
              <a:latin typeface="Times New Roman" pitchFamily="18" charset="0"/>
            </a:endParaRPr>
          </a:p>
          <a:p>
            <a:endParaRPr lang="de-DE" b="1">
              <a:latin typeface="Times New Roman" pitchFamily="18" charset="0"/>
            </a:endParaRPr>
          </a:p>
          <a:p>
            <a:pPr algn="just"/>
            <a:endParaRPr lang="en-US" sz="28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2573"/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Text Box 2"/>
          <p:cNvSpPr txBox="1">
            <a:spLocks noChangeArrowheads="1"/>
          </p:cNvSpPr>
          <p:nvPr/>
        </p:nvSpPr>
        <p:spPr bwMode="auto">
          <a:xfrm>
            <a:off x="685800" y="333375"/>
            <a:ext cx="7848600" cy="591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ЦИНК - </a:t>
            </a:r>
            <a:r>
              <a:rPr lang="en-US" sz="2800" b="1" i="1">
                <a:latin typeface="Times New Roman" pitchFamily="18" charset="0"/>
              </a:rPr>
              <a:t>улога</a:t>
            </a:r>
          </a:p>
          <a:p>
            <a:pPr algn="just"/>
            <a:endParaRPr lang="en-US" b="1">
              <a:latin typeface="Times New Roman" pitchFamily="18" charset="0"/>
            </a:endParaRPr>
          </a:p>
          <a:p>
            <a:pPr algn="just"/>
            <a:r>
              <a:rPr lang="sr-Latn-CS" sz="2800" b="1">
                <a:latin typeface="Times New Roman" pitchFamily="18" charset="0"/>
              </a:rPr>
              <a:t>Из</a:t>
            </a:r>
            <a:r>
              <a:rPr lang="en-US" sz="2800" b="1">
                <a:latin typeface="Times New Roman" pitchFamily="18" charset="0"/>
              </a:rPr>
              <a:t>градњ</a:t>
            </a:r>
            <a:r>
              <a:rPr lang="sr-Latn-CS" sz="2800" b="1">
                <a:latin typeface="Times New Roman" pitchFamily="18" charset="0"/>
              </a:rPr>
              <a:t>а</a:t>
            </a:r>
            <a:r>
              <a:rPr lang="en-US" sz="2800" b="1">
                <a:latin typeface="Times New Roman" pitchFamily="18" charset="0"/>
              </a:rPr>
              <a:t> ензима (налази се у око 50 ензима кључних за метаболизам)</a:t>
            </a:r>
            <a:r>
              <a:rPr lang="sr-Latn-CS" sz="2800" b="1">
                <a:latin typeface="Times New Roman" pitchFamily="18" charset="0"/>
              </a:rPr>
              <a:t> - </a:t>
            </a:r>
            <a:r>
              <a:rPr lang="en-US" sz="2800" b="1">
                <a:latin typeface="Times New Roman" pitchFamily="18" charset="0"/>
              </a:rPr>
              <a:t>битан за раст и развој организма. </a:t>
            </a:r>
            <a:endParaRPr lang="sr-Latn-C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Битан је и за:</a:t>
            </a:r>
          </a:p>
          <a:p>
            <a:pPr lvl="1" algn="just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састав свих ткива, телесних течности и екскрета</a:t>
            </a:r>
          </a:p>
          <a:p>
            <a:pPr lvl="1"/>
            <a:r>
              <a:rPr lang="de-DE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800" b="1">
                <a:latin typeface="Times New Roman" pitchFamily="18" charset="0"/>
              </a:rPr>
              <a:t>стабилност структура ДНК, РНК и рибозома</a:t>
            </a:r>
          </a:p>
          <a:p>
            <a:pPr lvl="1"/>
            <a:r>
              <a:rPr lang="de-DE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800" b="1">
                <a:latin typeface="Times New Roman" pitchFamily="18" charset="0"/>
              </a:rPr>
              <a:t>транспорт кисеоника</a:t>
            </a:r>
          </a:p>
          <a:p>
            <a:pPr lvl="1"/>
            <a:r>
              <a:rPr lang="de-DE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800" b="1">
                <a:latin typeface="Times New Roman" pitchFamily="18" charset="0"/>
              </a:rPr>
              <a:t>заштиту од слободних радикала (</a:t>
            </a:r>
            <a:r>
              <a:rPr lang="de-DE" sz="2800" b="1" i="1">
                <a:latin typeface="Times New Roman" pitchFamily="18" charset="0"/>
              </a:rPr>
              <a:t>антиоксиданс</a:t>
            </a:r>
            <a:r>
              <a:rPr lang="de-DE" sz="2800" b="1">
                <a:latin typeface="Times New Roman" pitchFamily="18" charset="0"/>
              </a:rPr>
              <a:t>)</a:t>
            </a:r>
          </a:p>
          <a:p>
            <a:pPr lvl="1"/>
            <a:r>
              <a:rPr lang="de-DE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de-DE" sz="2800" b="1">
                <a:latin typeface="Times New Roman" pitchFamily="18" charset="0"/>
              </a:rPr>
              <a:t>с</a:t>
            </a:r>
            <a:r>
              <a:rPr lang="sr-Cyrl-CS" sz="2800" b="1">
                <a:latin typeface="Times New Roman" pitchFamily="18" charset="0"/>
              </a:rPr>
              <a:t>т</a:t>
            </a:r>
            <a:r>
              <a:rPr lang="de-DE" sz="2800" b="1">
                <a:latin typeface="Times New Roman" pitchFamily="18" charset="0"/>
              </a:rPr>
              <a:t>абилност имуног система</a:t>
            </a:r>
            <a:endParaRPr lang="de-DE" sz="32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9461"/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Text Box 2"/>
          <p:cNvSpPr txBox="1">
            <a:spLocks noChangeArrowheads="1"/>
          </p:cNvSpPr>
          <p:nvPr/>
        </p:nvSpPr>
        <p:spPr bwMode="auto">
          <a:xfrm>
            <a:off x="685800" y="1306513"/>
            <a:ext cx="7848600" cy="5888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dirty="0">
                <a:latin typeface="Times New Roman" pitchFamily="18" charset="0"/>
              </a:rPr>
              <a:t>ЦИНК 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nl-NL" sz="2800" b="1" dirty="0">
              <a:latin typeface="Times New Roman" pitchFamily="18" charset="0"/>
            </a:endParaRPr>
          </a:p>
          <a:p>
            <a:pPr algn="just"/>
            <a:r>
              <a:rPr lang="nl-NL" sz="2800" b="1" dirty="0">
                <a:latin typeface="Times New Roman" pitchFamily="18" charset="0"/>
              </a:rPr>
              <a:t>ГЛАВНИ ИЗВОР</a:t>
            </a:r>
          </a:p>
          <a:p>
            <a:pPr algn="just"/>
            <a:endParaRPr lang="nl-NL" b="1" dirty="0">
              <a:latin typeface="Times New Roman" pitchFamily="18" charset="0"/>
            </a:endParaRPr>
          </a:p>
          <a:p>
            <a:pPr lvl="2" algn="just"/>
            <a:r>
              <a:rPr lang="nl-NL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i="1" dirty="0">
                <a:latin typeface="Times New Roman" pitchFamily="18" charset="0"/>
              </a:rPr>
              <a:t>Намирнице животињског порекла</a:t>
            </a:r>
          </a:p>
          <a:p>
            <a:pPr algn="just"/>
            <a:endParaRPr lang="nl-NL" b="1" dirty="0">
              <a:latin typeface="Times New Roman" pitchFamily="18" charset="0"/>
            </a:endParaRPr>
          </a:p>
          <a:p>
            <a:pPr lvl="3" algn="just"/>
            <a:r>
              <a:rPr lang="nl-NL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месо</a:t>
            </a:r>
            <a:r>
              <a:rPr lang="en-US" sz="2800" b="1" dirty="0">
                <a:latin typeface="Times New Roman" pitchFamily="18" charset="0"/>
              </a:rPr>
              <a:t>, </a:t>
            </a:r>
            <a:r>
              <a:rPr lang="en-US" sz="2800" b="1" dirty="0" err="1">
                <a:latin typeface="Times New Roman" pitchFamily="18" charset="0"/>
              </a:rPr>
              <a:t>риба</a:t>
            </a:r>
            <a:r>
              <a:rPr lang="en-US" sz="2800" b="1" dirty="0">
                <a:latin typeface="Times New Roman" pitchFamily="18" charset="0"/>
              </a:rPr>
              <a:t>, </a:t>
            </a:r>
            <a:r>
              <a:rPr lang="en-US" sz="2800" b="1" dirty="0" err="1">
                <a:latin typeface="Times New Roman" pitchFamily="18" charset="0"/>
              </a:rPr>
              <a:t>јаја</a:t>
            </a:r>
            <a:r>
              <a:rPr lang="en-US" sz="2800" b="1" dirty="0">
                <a:latin typeface="Times New Roman" pitchFamily="18" charset="0"/>
              </a:rPr>
              <a:t> и </a:t>
            </a:r>
            <a:r>
              <a:rPr lang="en-US" sz="2800" b="1" dirty="0" err="1">
                <a:latin typeface="Times New Roman" pitchFamily="18" charset="0"/>
              </a:rPr>
              <a:t>производи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од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меса</a:t>
            </a:r>
            <a:endParaRPr lang="en-US" sz="2800" b="1" dirty="0">
              <a:latin typeface="Times New Roman" pitchFamily="18" charset="0"/>
            </a:endParaRPr>
          </a:p>
          <a:p>
            <a:pPr lvl="3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млеко</a:t>
            </a:r>
            <a:r>
              <a:rPr lang="en-US" sz="2800" b="1" dirty="0">
                <a:latin typeface="Times New Roman" pitchFamily="18" charset="0"/>
              </a:rPr>
              <a:t> и </a:t>
            </a:r>
            <a:r>
              <a:rPr lang="en-US" sz="2800" b="1" dirty="0" err="1">
                <a:latin typeface="Times New Roman" pitchFamily="18" charset="0"/>
              </a:rPr>
              <a:t>призводи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од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млека</a:t>
            </a:r>
            <a:endParaRPr lang="en-US" sz="2800" b="1" dirty="0">
              <a:latin typeface="Times New Roman" pitchFamily="18" charset="0"/>
            </a:endParaRP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lvl="2" algn="just"/>
            <a:r>
              <a:rPr lang="en-US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 i="1" dirty="0" err="1">
                <a:latin typeface="Times New Roman" pitchFamily="18" charset="0"/>
              </a:rPr>
              <a:t>Намирнице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биљног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порекла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lvl="3" algn="just"/>
            <a:r>
              <a:rPr lang="nl-NL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800" b="1" dirty="0">
                <a:latin typeface="Times New Roman" pitchFamily="18" charset="0"/>
              </a:rPr>
              <a:t>цереалије (</a:t>
            </a:r>
            <a:r>
              <a:rPr lang="nl-NL" sz="2800" b="1" i="1" dirty="0">
                <a:latin typeface="Times New Roman" pitchFamily="18" charset="0"/>
              </a:rPr>
              <a:t>највише га има у спољашњој опни</a:t>
            </a:r>
            <a:r>
              <a:rPr lang="nl-NL" sz="2800" b="1" dirty="0">
                <a:latin typeface="Times New Roman" pitchFamily="18" charset="0"/>
              </a:rPr>
              <a:t>)</a:t>
            </a:r>
            <a:endParaRPr lang="sr-Latn-CS" sz="2800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Препоручен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унос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за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одрасле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sr-Latn-CS" sz="2800" b="1" dirty="0">
                <a:latin typeface="Times New Roman" pitchFamily="18" charset="0"/>
              </a:rPr>
              <a:t>је </a:t>
            </a:r>
            <a:r>
              <a:rPr lang="nl-NL" sz="2800" b="1" dirty="0">
                <a:latin typeface="Times New Roman" pitchFamily="18" charset="0"/>
              </a:rPr>
              <a:t>11 </a:t>
            </a:r>
            <a:r>
              <a:rPr lang="sr-Latn-CS" sz="2800" b="1" dirty="0">
                <a:latin typeface="Times New Roman" pitchFamily="18" charset="0"/>
              </a:rPr>
              <a:t>mg</a:t>
            </a:r>
            <a:endParaRPr lang="nl-NL" sz="2800" b="1" dirty="0">
              <a:latin typeface="Times New Roman" pitchFamily="18" charset="0"/>
            </a:endParaRPr>
          </a:p>
          <a:p>
            <a:pPr lvl="3" algn="just"/>
            <a:endParaRPr lang="nl-NL" sz="28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11683"/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Text Box 2"/>
          <p:cNvSpPr txBox="1">
            <a:spLocks noChangeArrowheads="1"/>
          </p:cNvSpPr>
          <p:nvPr/>
        </p:nvSpPr>
        <p:spPr bwMode="auto">
          <a:xfrm>
            <a:off x="685800" y="620713"/>
            <a:ext cx="7848600" cy="5216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ЦИНК И ЗДРАВЉЕ</a:t>
            </a:r>
            <a:endParaRPr lang="en-US" sz="2800" b="1" i="1">
              <a:latin typeface="Times New Roman" pitchFamily="18" charset="0"/>
            </a:endParaRPr>
          </a:p>
          <a:p>
            <a:pPr algn="just"/>
            <a:endParaRPr lang="en-US" sz="2800" b="1" i="1">
              <a:latin typeface="Times New Roman" pitchFamily="18" charset="0"/>
            </a:endParaRPr>
          </a:p>
          <a:p>
            <a:pPr algn="just"/>
            <a:r>
              <a:rPr lang="en-US" sz="2800" b="1" i="1">
                <a:latin typeface="Times New Roman" pitchFamily="18" charset="0"/>
              </a:rPr>
              <a:t>Дефицит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Недостатак може да се јави када је исхрана богата фитатима, јер они ометају апсорпцију. Повећан ризик за настанак дефицита имају вегетаријанци, стари и сиромашни.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Знаци: заостајање у расту, губитак апетита, промена укуса, губитак косе, пад имунитета, промене на кожи и др.</a:t>
            </a:r>
          </a:p>
        </p:txBody>
      </p:sp>
    </p:spTree>
  </p:cSld>
  <p:clrMapOvr>
    <a:masterClrMapping/>
  </p:clrMapOvr>
  <p:transition advTm="19790"/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Text Box 2"/>
          <p:cNvSpPr txBox="1">
            <a:spLocks noChangeArrowheads="1"/>
          </p:cNvSpPr>
          <p:nvPr/>
        </p:nvSpPr>
        <p:spPr bwMode="auto">
          <a:xfrm>
            <a:off x="539750" y="549275"/>
            <a:ext cx="7848600" cy="5581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ЦИНК И ЗДРАВЉЕ</a:t>
            </a:r>
            <a:endParaRPr lang="en-US" sz="2800" b="1" i="1">
              <a:latin typeface="Times New Roman" pitchFamily="18" charset="0"/>
            </a:endParaRP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 </a:t>
            </a:r>
          </a:p>
          <a:p>
            <a:pPr algn="just"/>
            <a:r>
              <a:rPr lang="en-US" sz="2800" b="1" i="1">
                <a:latin typeface="Times New Roman" pitchFamily="18" charset="0"/>
              </a:rPr>
              <a:t>Токсичност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Токсични ефекти се могу јавити код претераног уноса суплемената (</a:t>
            </a:r>
            <a:r>
              <a:rPr lang="en-US" sz="2800" b="1" i="1">
                <a:latin typeface="Times New Roman" pitchFamily="18" charset="0"/>
              </a:rPr>
              <a:t>више од 50-300 </a:t>
            </a:r>
            <a:r>
              <a:rPr lang="sr-Latn-CS" sz="2800" b="1">
                <a:latin typeface="Times New Roman" pitchFamily="18" charset="0"/>
              </a:rPr>
              <a:t>mg</a:t>
            </a:r>
            <a:r>
              <a:rPr lang="en-US" sz="2800" b="1" i="1">
                <a:latin typeface="Times New Roman" pitchFamily="18" charset="0"/>
              </a:rPr>
              <a:t> дневно</a:t>
            </a:r>
            <a:r>
              <a:rPr lang="en-US" sz="2800" b="1">
                <a:latin typeface="Times New Roman" pitchFamily="18" charset="0"/>
              </a:rPr>
              <a:t>).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Знаци: пад имунитета, пад HDL холестерола и др.</a:t>
            </a:r>
          </a:p>
          <a:p>
            <a:pPr algn="just"/>
            <a:endParaRPr lang="de-DE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8022"/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Text Box 2"/>
          <p:cNvSpPr txBox="1">
            <a:spLocks noChangeArrowheads="1"/>
          </p:cNvSpPr>
          <p:nvPr/>
        </p:nvSpPr>
        <p:spPr bwMode="auto">
          <a:xfrm>
            <a:off x="685800" y="476250"/>
            <a:ext cx="7848600" cy="6008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dirty="0">
                <a:latin typeface="Times New Roman" pitchFamily="18" charset="0"/>
              </a:rPr>
              <a:t>СЕЛЕН – </a:t>
            </a:r>
            <a:r>
              <a:rPr lang="en-US" sz="2800" b="1" i="1" dirty="0" err="1">
                <a:latin typeface="Times New Roman" pitchFamily="18" charset="0"/>
              </a:rPr>
              <a:t>улога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r>
              <a:rPr lang="en-US" sz="3200" b="1" dirty="0" err="1">
                <a:latin typeface="Times New Roman" pitchFamily="18" charset="0"/>
              </a:rPr>
              <a:t>Највећи</a:t>
            </a:r>
            <a:r>
              <a:rPr lang="en-US" sz="3200" b="1" dirty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значај</a:t>
            </a:r>
            <a:r>
              <a:rPr lang="en-US" sz="3200" b="1" dirty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има</a:t>
            </a:r>
            <a:r>
              <a:rPr lang="en-US" sz="3200" b="1" dirty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као</a:t>
            </a:r>
            <a:r>
              <a:rPr lang="en-US" sz="3200" b="1" dirty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антиоксиданс</a:t>
            </a:r>
            <a:r>
              <a:rPr lang="en-US" sz="3200" b="1" dirty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заједно</a:t>
            </a:r>
            <a:r>
              <a:rPr lang="en-US" sz="3200" b="1" dirty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са</a:t>
            </a:r>
            <a:r>
              <a:rPr lang="en-US" sz="3200" b="1" dirty="0">
                <a:latin typeface="Times New Roman" pitchFamily="18" charset="0"/>
              </a:rPr>
              <a:t> </a:t>
            </a:r>
            <a:r>
              <a:rPr lang="en-US" sz="3200" b="1" dirty="0" err="1">
                <a:latin typeface="Times New Roman" pitchFamily="18" charset="0"/>
              </a:rPr>
              <a:t>витамином</a:t>
            </a:r>
            <a:r>
              <a:rPr lang="en-US" sz="3200" b="1" dirty="0">
                <a:latin typeface="Times New Roman" pitchFamily="18" charset="0"/>
              </a:rPr>
              <a:t> E</a:t>
            </a:r>
            <a:r>
              <a:rPr lang="en-US" sz="2400" b="1" dirty="0">
                <a:latin typeface="Times New Roman" pitchFamily="18" charset="0"/>
              </a:rPr>
              <a:t>.</a:t>
            </a:r>
            <a:endParaRPr lang="en-US" sz="1600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Главна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улога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је</a:t>
            </a:r>
            <a:r>
              <a:rPr lang="en-US" sz="2800" b="1" dirty="0">
                <a:latin typeface="Times New Roman" pitchFamily="18" charset="0"/>
              </a:rPr>
              <a:t> у </a:t>
            </a:r>
            <a:r>
              <a:rPr lang="en-US" sz="2800" b="1" dirty="0" err="1">
                <a:latin typeface="Times New Roman" pitchFamily="18" charset="0"/>
              </a:rPr>
              <a:t>синтези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ензима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оксидаза</a:t>
            </a:r>
            <a:r>
              <a:rPr lang="en-US" sz="2800" b="1" dirty="0">
                <a:latin typeface="Times New Roman" pitchFamily="18" charset="0"/>
              </a:rPr>
              <a:t> (</a:t>
            </a:r>
            <a:r>
              <a:rPr lang="en-US" sz="2800" b="1" i="1" dirty="0" err="1">
                <a:latin typeface="Times New Roman" pitchFamily="18" charset="0"/>
              </a:rPr>
              <a:t>есенцијалан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је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за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три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типа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ензима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оксидазе</a:t>
            </a:r>
            <a:r>
              <a:rPr lang="en-US" sz="2800" b="1" dirty="0">
                <a:latin typeface="Times New Roman" pitchFamily="18" charset="0"/>
              </a:rPr>
              <a:t>). </a:t>
            </a:r>
            <a:r>
              <a:rPr lang="nl-NL" sz="2800" b="1" dirty="0">
                <a:latin typeface="Times New Roman" pitchFamily="18" charset="0"/>
              </a:rPr>
              <a:t>Битан је за </a:t>
            </a:r>
          </a:p>
          <a:p>
            <a:pPr algn="just"/>
            <a:endParaRPr lang="nl-NL" sz="1600" b="1" dirty="0">
              <a:latin typeface="Times New Roman" pitchFamily="18" charset="0"/>
            </a:endParaRPr>
          </a:p>
          <a:p>
            <a:pPr lvl="1" algn="just"/>
            <a:r>
              <a:rPr lang="nl-NL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dirty="0">
                <a:latin typeface="Times New Roman" pitchFamily="18" charset="0"/>
              </a:rPr>
              <a:t>савладавање оксидативног стреса (</a:t>
            </a:r>
            <a:r>
              <a:rPr lang="nl-NL" sz="2800" b="1" i="1" dirty="0">
                <a:latin typeface="Times New Roman" pitchFamily="18" charset="0"/>
              </a:rPr>
              <a:t>селен зависна глутатион-пероксидаза  помаже ћелији да савлада оксидативни стрес</a:t>
            </a:r>
            <a:r>
              <a:rPr lang="nl-NL" sz="2800" b="1" dirty="0">
                <a:latin typeface="Times New Roman" pitchFamily="18" charset="0"/>
              </a:rPr>
              <a:t>)</a:t>
            </a:r>
          </a:p>
          <a:p>
            <a:pPr lvl="1"/>
            <a:r>
              <a:rPr lang="nl-NL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dirty="0">
                <a:latin typeface="Times New Roman" pitchFamily="18" charset="0"/>
              </a:rPr>
              <a:t>функционисање хормонске активности штитасте жлезде</a:t>
            </a:r>
          </a:p>
          <a:p>
            <a:pPr lvl="1"/>
            <a:r>
              <a:rPr lang="nl-NL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800" b="1" dirty="0">
                <a:latin typeface="Times New Roman" pitchFamily="18" charset="0"/>
              </a:rPr>
              <a:t>морфологију сперматозоида (</a:t>
            </a:r>
            <a:r>
              <a:rPr lang="nl-NL" sz="2800" b="1" i="1" dirty="0">
                <a:latin typeface="Times New Roman" pitchFamily="18" charset="0"/>
              </a:rPr>
              <a:t>селенопротеини</a:t>
            </a:r>
            <a:r>
              <a:rPr lang="nl-NL" sz="2800" b="1" dirty="0">
                <a:latin typeface="Times New Roman" pitchFamily="18" charset="0"/>
              </a:rPr>
              <a:t>)</a:t>
            </a:r>
          </a:p>
        </p:txBody>
      </p:sp>
    </p:spTree>
  </p:cSld>
  <p:clrMapOvr>
    <a:masterClrMapping/>
  </p:clrMapOvr>
  <p:transition advTm="17616"/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Text Box 2"/>
          <p:cNvSpPr txBox="1">
            <a:spLocks noChangeArrowheads="1"/>
          </p:cNvSpPr>
          <p:nvPr/>
        </p:nvSpPr>
        <p:spPr bwMode="auto">
          <a:xfrm>
            <a:off x="179388" y="1196975"/>
            <a:ext cx="8208962" cy="6011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dirty="0">
                <a:latin typeface="Times New Roman" pitchFamily="18" charset="0"/>
              </a:rPr>
              <a:t>СЕЛЕН 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algn="just"/>
            <a:r>
              <a:rPr lang="en-US" sz="2800" b="1" dirty="0">
                <a:latin typeface="Times New Roman" pitchFamily="18" charset="0"/>
              </a:rPr>
              <a:t>ГЛАВНИ ИЗВОР</a:t>
            </a: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lvl="2" algn="just"/>
            <a:r>
              <a:rPr lang="en-US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 i="1" dirty="0" err="1">
                <a:latin typeface="Times New Roman" pitchFamily="18" charset="0"/>
              </a:rPr>
              <a:t>Намирнице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животињског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порекла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lvl="4" algn="just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Морски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плодови</a:t>
            </a:r>
            <a:endParaRPr lang="en-US" sz="2800" b="1" dirty="0">
              <a:latin typeface="Times New Roman" pitchFamily="18" charset="0"/>
            </a:endParaRP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algn="just"/>
            <a:r>
              <a:rPr lang="en-US" sz="2800" b="1" dirty="0">
                <a:latin typeface="Times New Roman" pitchFamily="18" charset="0"/>
              </a:rPr>
              <a:t>У </a:t>
            </a:r>
            <a:r>
              <a:rPr lang="en-US" sz="2800" b="1" dirty="0" err="1">
                <a:latin typeface="Times New Roman" pitchFamily="18" charset="0"/>
              </a:rPr>
              <a:t>храни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је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присутан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везан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за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аминокиселине</a:t>
            </a:r>
            <a:r>
              <a:rPr lang="en-US" sz="2800" b="1" dirty="0">
                <a:latin typeface="Times New Roman" pitchFamily="18" charset="0"/>
              </a:rPr>
              <a:t> (</a:t>
            </a:r>
            <a:r>
              <a:rPr lang="en-US" sz="2800" b="1" i="1" dirty="0" err="1">
                <a:latin typeface="Times New Roman" pitchFamily="18" charset="0"/>
              </a:rPr>
              <a:t>метионин</a:t>
            </a:r>
            <a:r>
              <a:rPr lang="en-US" sz="2800" b="1" i="1" dirty="0">
                <a:latin typeface="Times New Roman" pitchFamily="18" charset="0"/>
              </a:rPr>
              <a:t>, </a:t>
            </a:r>
            <a:r>
              <a:rPr lang="en-US" sz="2800" b="1" i="1" dirty="0" err="1">
                <a:latin typeface="Times New Roman" pitchFamily="18" charset="0"/>
              </a:rPr>
              <a:t>цистин</a:t>
            </a:r>
            <a:r>
              <a:rPr lang="en-US" sz="2800" b="1" dirty="0">
                <a:latin typeface="Times New Roman" pitchFamily="18" charset="0"/>
              </a:rPr>
              <a:t>).</a:t>
            </a: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Органски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спојеви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селена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добро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апсорбују</a:t>
            </a:r>
            <a:r>
              <a:rPr lang="en-US" sz="2800" b="1" dirty="0">
                <a:latin typeface="Times New Roman" pitchFamily="18" charset="0"/>
              </a:rPr>
              <a:t> (</a:t>
            </a:r>
            <a:r>
              <a:rPr lang="en-US" sz="2800" b="1" i="1" dirty="0">
                <a:latin typeface="Times New Roman" pitchFamily="18" charset="0"/>
              </a:rPr>
              <a:t>80-90%</a:t>
            </a:r>
            <a:r>
              <a:rPr lang="en-US" sz="2800" b="1" dirty="0">
                <a:latin typeface="Times New Roman" pitchFamily="18" charset="0"/>
              </a:rPr>
              <a:t>), </a:t>
            </a:r>
            <a:r>
              <a:rPr lang="en-US" sz="2800" b="1" dirty="0" err="1">
                <a:latin typeface="Times New Roman" pitchFamily="18" charset="0"/>
              </a:rPr>
              <a:t>док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неоргански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спојев</a:t>
            </a:r>
            <a:r>
              <a:rPr lang="sr-Latn-CS" sz="2800" b="1" dirty="0">
                <a:latin typeface="Times New Roman" pitchFamily="18" charset="0"/>
              </a:rPr>
              <a:t>и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слабије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искоришћавају</a:t>
            </a:r>
            <a:r>
              <a:rPr lang="en-US" sz="2800" b="1" dirty="0">
                <a:latin typeface="Arial" charset="0"/>
              </a:rPr>
              <a:t>.</a:t>
            </a:r>
            <a:endParaRPr lang="sr-Latn-CS" sz="2800" b="1" dirty="0">
              <a:latin typeface="Arial" charset="0"/>
            </a:endParaRPr>
          </a:p>
          <a:p>
            <a:pPr algn="just"/>
            <a:r>
              <a:rPr lang="en-US" sz="2800" b="1" dirty="0" err="1">
                <a:latin typeface="Arial" charset="0"/>
              </a:rPr>
              <a:t>Препоручен</a:t>
            </a:r>
            <a:r>
              <a:rPr lang="en-US" sz="2800" b="1" dirty="0">
                <a:latin typeface="Arial" charset="0"/>
              </a:rPr>
              <a:t> </a:t>
            </a:r>
            <a:r>
              <a:rPr lang="sr-Latn-CS" sz="2800" b="1" dirty="0">
                <a:latin typeface="Arial" charset="0"/>
              </a:rPr>
              <a:t>дневни </a:t>
            </a:r>
            <a:r>
              <a:rPr lang="en-US" sz="2800" b="1" dirty="0" err="1">
                <a:latin typeface="Arial" charset="0"/>
              </a:rPr>
              <a:t>унос</a:t>
            </a:r>
            <a:r>
              <a:rPr lang="en-US" sz="2800" b="1" dirty="0">
                <a:latin typeface="Arial" charset="0"/>
              </a:rPr>
              <a:t> </a:t>
            </a:r>
            <a:r>
              <a:rPr lang="en-US" sz="2800" b="1" dirty="0" err="1">
                <a:latin typeface="Arial" charset="0"/>
              </a:rPr>
              <a:t>за</a:t>
            </a:r>
            <a:r>
              <a:rPr lang="en-US" sz="2800" b="1" dirty="0">
                <a:latin typeface="Arial" charset="0"/>
              </a:rPr>
              <a:t> </a:t>
            </a:r>
            <a:r>
              <a:rPr lang="en-US" sz="2800" b="1" dirty="0" err="1">
                <a:latin typeface="Arial" charset="0"/>
              </a:rPr>
              <a:t>одрасле</a:t>
            </a:r>
            <a:r>
              <a:rPr lang="en-US" sz="2800" b="1" dirty="0">
                <a:latin typeface="Arial" charset="0"/>
              </a:rPr>
              <a:t> </a:t>
            </a:r>
            <a:r>
              <a:rPr lang="sr-Latn-CS" sz="2800" b="1" dirty="0">
                <a:latin typeface="Arial" charset="0"/>
              </a:rPr>
              <a:t>је  </a:t>
            </a:r>
            <a:r>
              <a:rPr lang="en-US" sz="2800" b="1" dirty="0">
                <a:latin typeface="Arial" charset="0"/>
              </a:rPr>
              <a:t>55 </a:t>
            </a:r>
            <a:r>
              <a:rPr lang="fr-FR" b="1" dirty="0">
                <a:latin typeface="Arial" charset="0"/>
              </a:rPr>
              <a:t>μ</a:t>
            </a:r>
            <a:r>
              <a:rPr lang="en-US" b="1" dirty="0">
                <a:latin typeface="Arial" charset="0"/>
              </a:rPr>
              <a:t>g</a:t>
            </a:r>
            <a:endParaRPr lang="en-US" sz="2800" b="1" dirty="0">
              <a:latin typeface="Arial" charset="0"/>
            </a:endParaRPr>
          </a:p>
          <a:p>
            <a:pPr algn="just"/>
            <a:endParaRPr lang="nl-NL" sz="2800" b="1" dirty="0">
              <a:latin typeface="Arial" charset="0"/>
            </a:endParaRPr>
          </a:p>
        </p:txBody>
      </p:sp>
    </p:spTree>
  </p:cSld>
  <p:clrMapOvr>
    <a:masterClrMapping/>
  </p:clrMapOvr>
  <p:transition advTm="17971"/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Text Box 2"/>
          <p:cNvSpPr txBox="1">
            <a:spLocks noChangeArrowheads="1"/>
          </p:cNvSpPr>
          <p:nvPr/>
        </p:nvSpPr>
        <p:spPr bwMode="auto">
          <a:xfrm>
            <a:off x="323850" y="549275"/>
            <a:ext cx="7848600" cy="5216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СЕЛЕН И ЗДРАВЉЕ</a:t>
            </a:r>
          </a:p>
          <a:p>
            <a:pPr algn="just"/>
            <a:endParaRPr lang="en-US" sz="2800" b="1" i="1">
              <a:latin typeface="Times New Roman" pitchFamily="18" charset="0"/>
            </a:endParaRPr>
          </a:p>
          <a:p>
            <a:pPr algn="just"/>
            <a:r>
              <a:rPr lang="en-US" sz="2800" b="1" i="1">
                <a:latin typeface="Times New Roman" pitchFamily="18" charset="0"/>
              </a:rPr>
              <a:t>Дефицит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Недостатак селена је први пут описан у Кини, на подручју где је земљиште било сиромашно селеном. </a:t>
            </a:r>
          </a:p>
          <a:p>
            <a:pPr algn="just"/>
            <a:endParaRPr lang="en-US" sz="28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Последњих година се недостатку селена приписује настанак хроничних дегенеративних обољења (</a:t>
            </a:r>
            <a:r>
              <a:rPr lang="en-US" sz="2800" b="1" i="1">
                <a:latin typeface="Times New Roman" pitchFamily="18" charset="0"/>
              </a:rPr>
              <a:t>коронарна болест, малигна обољења и др.</a:t>
            </a:r>
            <a:r>
              <a:rPr lang="en-US" sz="2800" b="1">
                <a:latin typeface="Times New Roman" pitchFamily="18" charset="0"/>
              </a:rPr>
              <a:t>).</a:t>
            </a:r>
            <a:endParaRPr lang="fr-FR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4345"/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Text Box 2"/>
          <p:cNvSpPr txBox="1">
            <a:spLocks noChangeArrowheads="1"/>
          </p:cNvSpPr>
          <p:nvPr/>
        </p:nvSpPr>
        <p:spPr bwMode="auto">
          <a:xfrm>
            <a:off x="323850" y="333375"/>
            <a:ext cx="8153400" cy="4516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СЕЛЕН И ЗДРАВЉЕ</a:t>
            </a:r>
          </a:p>
          <a:p>
            <a:pPr algn="just"/>
            <a:endParaRPr lang="en-US" b="1" i="1">
              <a:latin typeface="Times New Roman" pitchFamily="18" charset="0"/>
            </a:endParaRPr>
          </a:p>
          <a:p>
            <a:pPr algn="just"/>
            <a:r>
              <a:rPr lang="en-US" sz="2800" b="1" i="1">
                <a:latin typeface="Times New Roman" pitchFamily="18" charset="0"/>
              </a:rPr>
              <a:t>Токсичност</a:t>
            </a:r>
          </a:p>
          <a:p>
            <a:pPr algn="just"/>
            <a:endParaRPr lang="en-US" sz="1600" b="1">
              <a:latin typeface="Times New Roman" pitchFamily="18" charset="0"/>
            </a:endParaRPr>
          </a:p>
          <a:p>
            <a:pPr algn="just"/>
            <a:r>
              <a:rPr lang="en-US" sz="2800" b="1">
                <a:latin typeface="Times New Roman" pitchFamily="18" charset="0"/>
              </a:rPr>
              <a:t>Није уобичајена појава нежељених ефеката при уносу селена из хране.</a:t>
            </a:r>
          </a:p>
          <a:p>
            <a:pPr algn="just"/>
            <a:endParaRPr lang="en-US" sz="1600" b="1">
              <a:latin typeface="Times New Roman" pitchFamily="18" charset="0"/>
            </a:endParaRPr>
          </a:p>
          <a:p>
            <a:pPr algn="just"/>
            <a:r>
              <a:rPr lang="fr-FR" sz="2800" b="1">
                <a:latin typeface="Times New Roman" pitchFamily="18" charset="0"/>
              </a:rPr>
              <a:t>Нежељени ефекти регистровани су при употреби суплемената (</a:t>
            </a:r>
            <a:r>
              <a:rPr lang="sr-Latn-CS" sz="2800" b="1" i="1">
                <a:latin typeface="Times New Roman" pitchFamily="18" charset="0"/>
              </a:rPr>
              <a:t>код уноса од</a:t>
            </a:r>
            <a:r>
              <a:rPr lang="sr-Latn-CS" sz="2800" b="1">
                <a:latin typeface="Times New Roman" pitchFamily="18" charset="0"/>
              </a:rPr>
              <a:t> </a:t>
            </a:r>
            <a:r>
              <a:rPr lang="fr-FR" sz="2800" b="1" i="1">
                <a:latin typeface="Times New Roman" pitchFamily="18" charset="0"/>
              </a:rPr>
              <a:t>1000 μг дневно јавља се опадање косе, промене на прстима, гастроинтестиналне сметње</a:t>
            </a:r>
            <a:r>
              <a:rPr lang="fr-FR" sz="2800" b="1">
                <a:latin typeface="Times New Roman" pitchFamily="18" charset="0"/>
              </a:rPr>
              <a:t>). </a:t>
            </a:r>
          </a:p>
          <a:p>
            <a:pPr algn="just"/>
            <a:endParaRPr lang="fr-FR" sz="16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3034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762000" y="2211388"/>
            <a:ext cx="7467600" cy="3503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3200" b="1">
                <a:latin typeface="Times New Roman" pitchFamily="18" charset="0"/>
              </a:rPr>
              <a:t>Главна улога минералних материја је</a:t>
            </a:r>
          </a:p>
          <a:p>
            <a:pPr algn="just"/>
            <a:endParaRPr lang="nl-NL" sz="3200" b="1">
              <a:latin typeface="Times New Roman" pitchFamily="18" charset="0"/>
            </a:endParaRPr>
          </a:p>
          <a:p>
            <a:pPr algn="just"/>
            <a:endParaRPr lang="nl-NL" sz="3200" b="1">
              <a:latin typeface="Times New Roman" pitchFamily="18" charset="0"/>
            </a:endParaRPr>
          </a:p>
          <a:p>
            <a:pPr lvl="2" algn="just"/>
            <a:r>
              <a:rPr lang="nl-NL" sz="32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3200" b="1" i="1">
                <a:latin typeface="Times New Roman" pitchFamily="18" charset="0"/>
              </a:rPr>
              <a:t>Градивна</a:t>
            </a:r>
          </a:p>
          <a:p>
            <a:pPr lvl="2" algn="just"/>
            <a:endParaRPr lang="nl-NL" sz="3200" b="1">
              <a:latin typeface="Times New Roman" pitchFamily="18" charset="0"/>
            </a:endParaRPr>
          </a:p>
          <a:p>
            <a:pPr lvl="2" algn="just"/>
            <a:r>
              <a:rPr lang="nl-NL" sz="32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3200" b="1" i="1">
                <a:latin typeface="Times New Roman" pitchFamily="18" charset="0"/>
              </a:rPr>
              <a:t>Регулатора</a:t>
            </a:r>
          </a:p>
          <a:p>
            <a:pPr algn="just"/>
            <a:endParaRPr lang="nl-NL" sz="32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5507"/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Text Box 2"/>
          <p:cNvSpPr txBox="1">
            <a:spLocks noChangeArrowheads="1"/>
          </p:cNvSpPr>
          <p:nvPr/>
        </p:nvSpPr>
        <p:spPr bwMode="auto">
          <a:xfrm>
            <a:off x="539750" y="476250"/>
            <a:ext cx="8153400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fr-FR" sz="2800" b="1">
                <a:latin typeface="Times New Roman" pitchFamily="18" charset="0"/>
              </a:rPr>
              <a:t>БАКАР - з</a:t>
            </a:r>
            <a:r>
              <a:rPr lang="fr-FR" sz="2800" b="1" i="1">
                <a:latin typeface="Times New Roman" pitchFamily="18" charset="0"/>
              </a:rPr>
              <a:t>начај и улога</a:t>
            </a:r>
          </a:p>
          <a:p>
            <a:pPr algn="just"/>
            <a:endParaRPr lang="fr-FR" sz="2800" b="1">
              <a:latin typeface="Times New Roman" pitchFamily="18" charset="0"/>
            </a:endParaRPr>
          </a:p>
          <a:p>
            <a:pPr algn="just"/>
            <a:r>
              <a:rPr lang="fr-FR" sz="2800" b="1">
                <a:latin typeface="Times New Roman" pitchFamily="18" charset="0"/>
              </a:rPr>
              <a:t>Главна улога му је у градњи металоензима. Битан је за:</a:t>
            </a:r>
          </a:p>
          <a:p>
            <a:pPr algn="just"/>
            <a:endParaRPr lang="fr-FR" sz="2000" b="1">
              <a:latin typeface="Times New Roman" pitchFamily="18" charset="0"/>
            </a:endParaRPr>
          </a:p>
          <a:p>
            <a:pPr algn="just"/>
            <a:endParaRPr lang="fr-FR" sz="2000" b="1">
              <a:latin typeface="Times New Roman" pitchFamily="18" charset="0"/>
            </a:endParaRPr>
          </a:p>
          <a:p>
            <a:pPr lvl="1" algn="just"/>
            <a:r>
              <a:rPr lang="fr-FR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800" b="1">
                <a:latin typeface="Times New Roman" pitchFamily="18" charset="0"/>
              </a:rPr>
              <a:t>синтезу комплексних протеина, неуротрансмитера, неуропептида</a:t>
            </a:r>
          </a:p>
          <a:p>
            <a:pPr lvl="1"/>
            <a:r>
              <a:rPr lang="fr-FR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800" b="1">
                <a:latin typeface="Times New Roman" pitchFamily="18" charset="0"/>
              </a:rPr>
              <a:t>отклањање слободних радикала (бакар из еритроцита је у саставу супероксид-дисмутазе укључене у отклањање слободних радикала)</a:t>
            </a:r>
          </a:p>
          <a:p>
            <a:pPr lvl="1"/>
            <a:r>
              <a:rPr lang="fr-FR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fr-FR" sz="2800" b="1">
                <a:latin typeface="Times New Roman" pitchFamily="18" charset="0"/>
              </a:rPr>
              <a:t>апсорпцију и мобилизацију гвожђа</a:t>
            </a:r>
          </a:p>
        </p:txBody>
      </p:sp>
    </p:spTree>
  </p:cSld>
  <p:clrMapOvr>
    <a:masterClrMapping/>
  </p:clrMapOvr>
  <p:transition advTm="19322"/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Text Box 2"/>
          <p:cNvSpPr txBox="1">
            <a:spLocks noChangeArrowheads="1"/>
          </p:cNvSpPr>
          <p:nvPr/>
        </p:nvSpPr>
        <p:spPr bwMode="auto">
          <a:xfrm>
            <a:off x="468313" y="1125538"/>
            <a:ext cx="8153400" cy="576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fr-FR" sz="2800" b="1" dirty="0" smtClean="0">
                <a:latin typeface="Times New Roman" pitchFamily="18" charset="0"/>
              </a:rPr>
              <a:t>БАКАР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algn="just"/>
            <a:r>
              <a:rPr lang="en-US" sz="2800" b="1" dirty="0">
                <a:latin typeface="Times New Roman" pitchFamily="18" charset="0"/>
              </a:rPr>
              <a:t>ГЛАВНИ ИЗВОР</a:t>
            </a: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lvl="2" algn="just"/>
            <a:r>
              <a:rPr lang="en-US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 i="1" dirty="0" err="1">
                <a:latin typeface="Times New Roman" pitchFamily="18" charset="0"/>
              </a:rPr>
              <a:t>Намирнице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животињског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порекла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lvl="4" algn="just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шкољке</a:t>
            </a:r>
            <a:endParaRPr lang="en-US" sz="2800" b="1" dirty="0">
              <a:latin typeface="Times New Roman" pitchFamily="18" charset="0"/>
            </a:endParaRPr>
          </a:p>
          <a:p>
            <a:pPr lvl="4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изнутрице</a:t>
            </a:r>
            <a:r>
              <a:rPr lang="en-US" sz="2800" b="1" dirty="0">
                <a:latin typeface="Times New Roman" pitchFamily="18" charset="0"/>
              </a:rPr>
              <a:t> (</a:t>
            </a:r>
            <a:r>
              <a:rPr lang="en-US" sz="2800" b="1" i="1" dirty="0" err="1">
                <a:latin typeface="Times New Roman" pitchFamily="18" charset="0"/>
              </a:rPr>
              <a:t>свињска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јетра</a:t>
            </a:r>
            <a:r>
              <a:rPr lang="en-US" sz="2800" b="1" dirty="0">
                <a:latin typeface="Times New Roman" pitchFamily="18" charset="0"/>
              </a:rPr>
              <a:t>)</a:t>
            </a: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lvl="2" algn="just"/>
            <a:r>
              <a:rPr lang="en-US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 i="1" dirty="0" err="1">
                <a:latin typeface="Times New Roman" pitchFamily="18" charset="0"/>
              </a:rPr>
              <a:t>Намирнице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биљног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порекла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b="1" dirty="0">
              <a:latin typeface="Times New Roman" pitchFamily="18" charset="0"/>
            </a:endParaRPr>
          </a:p>
          <a:p>
            <a:pPr lvl="4" algn="just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интегралне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житарице</a:t>
            </a:r>
            <a:endParaRPr lang="en-US" sz="2800" b="1" dirty="0">
              <a:latin typeface="Times New Roman" pitchFamily="18" charset="0"/>
            </a:endParaRPr>
          </a:p>
          <a:p>
            <a:pPr lvl="4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легуминозе</a:t>
            </a:r>
            <a:endParaRPr lang="en-US" sz="2800" b="1" dirty="0">
              <a:latin typeface="Times New Roman" pitchFamily="18" charset="0"/>
            </a:endParaRPr>
          </a:p>
          <a:p>
            <a:pPr lvl="4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ораси</a:t>
            </a:r>
            <a:endParaRPr lang="sr-Latn-CS" sz="2800" b="1" dirty="0">
              <a:latin typeface="Times New Roman" pitchFamily="18" charset="0"/>
            </a:endParaRPr>
          </a:p>
          <a:p>
            <a:pPr lvl="4"/>
            <a:r>
              <a:rPr lang="ru-RU" sz="2800" b="1" dirty="0">
                <a:latin typeface="Times New Roman" pitchFamily="18" charset="0"/>
              </a:rPr>
              <a:t>Препоручен унос за одрасле 0.9 mg</a:t>
            </a:r>
            <a:endParaRPr lang="en-US" sz="28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17809"/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Text Box 2"/>
          <p:cNvSpPr txBox="1">
            <a:spLocks noChangeArrowheads="1"/>
          </p:cNvSpPr>
          <p:nvPr/>
        </p:nvSpPr>
        <p:spPr bwMode="auto">
          <a:xfrm>
            <a:off x="685800" y="1657350"/>
            <a:ext cx="8153400" cy="39957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fr-FR" sz="2800" b="1" dirty="0">
                <a:latin typeface="Times New Roman" pitchFamily="18" charset="0"/>
              </a:rPr>
              <a:t>БАКАР 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sz="2800" b="1" dirty="0">
              <a:latin typeface="Times New Roman" pitchFamily="18" charset="0"/>
            </a:endParaRPr>
          </a:p>
          <a:p>
            <a:pPr algn="just"/>
            <a:endParaRPr lang="en-US" sz="2800" b="1" dirty="0">
              <a:latin typeface="Times New Roman" pitchFamily="18" charset="0"/>
            </a:endParaRPr>
          </a:p>
          <a:p>
            <a:pPr algn="just"/>
            <a:r>
              <a:rPr lang="en-US" sz="2800" b="1" dirty="0" err="1">
                <a:latin typeface="Times New Roman" pitchFamily="18" charset="0"/>
              </a:rPr>
              <a:t>Унет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храном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апсорбује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се</a:t>
            </a:r>
            <a:r>
              <a:rPr lang="en-US" sz="2800" b="1" dirty="0">
                <a:latin typeface="Times New Roman" pitchFamily="18" charset="0"/>
              </a:rPr>
              <a:t> 35-70% у </a:t>
            </a:r>
            <a:r>
              <a:rPr lang="en-US" sz="2800" b="1" dirty="0" err="1">
                <a:latin typeface="Times New Roman" pitchFamily="18" charset="0"/>
              </a:rPr>
              <a:t>танком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цреву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зависно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од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састава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хране</a:t>
            </a:r>
            <a:r>
              <a:rPr lang="en-US" sz="2800" b="1" dirty="0">
                <a:latin typeface="Times New Roman" pitchFamily="18" charset="0"/>
              </a:rPr>
              <a:t>, </a:t>
            </a:r>
            <a:r>
              <a:rPr lang="en-US" sz="2800" b="1" dirty="0" err="1">
                <a:latin typeface="Times New Roman" pitchFamily="18" charset="0"/>
              </a:rPr>
              <a:t>односно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хемијског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облика</a:t>
            </a:r>
            <a:r>
              <a:rPr lang="en-US" sz="2800" b="1" dirty="0">
                <a:latin typeface="Times New Roman" pitchFamily="18" charset="0"/>
              </a:rPr>
              <a:t> у </a:t>
            </a:r>
            <a:r>
              <a:rPr lang="en-US" sz="2800" b="1" dirty="0" err="1">
                <a:latin typeface="Times New Roman" pitchFamily="18" charset="0"/>
              </a:rPr>
              <a:t>коме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се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налази</a:t>
            </a:r>
            <a:r>
              <a:rPr lang="en-US" sz="2800" b="1" dirty="0">
                <a:latin typeface="Times New Roman" pitchFamily="18" charset="0"/>
              </a:rPr>
              <a:t> (</a:t>
            </a:r>
            <a:r>
              <a:rPr lang="en-US" sz="2800" b="1" i="1" dirty="0" err="1">
                <a:latin typeface="Times New Roman" pitchFamily="18" charset="0"/>
              </a:rPr>
              <a:t>цинк</a:t>
            </a:r>
            <a:r>
              <a:rPr lang="en-US" sz="2800" b="1" i="1" dirty="0">
                <a:latin typeface="Times New Roman" pitchFamily="18" charset="0"/>
              </a:rPr>
              <a:t> и </a:t>
            </a:r>
            <a:r>
              <a:rPr lang="en-US" sz="2800" b="1" i="1" dirty="0" err="1">
                <a:latin typeface="Times New Roman" pitchFamily="18" charset="0"/>
              </a:rPr>
              <a:t>гвожђе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ометају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искоришћавање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бакра</a:t>
            </a:r>
            <a:r>
              <a:rPr lang="en-US" sz="2800" b="1" dirty="0">
                <a:latin typeface="Times New Roman" pitchFamily="18" charset="0"/>
              </a:rPr>
              <a:t>).</a:t>
            </a:r>
          </a:p>
          <a:p>
            <a:pPr algn="just"/>
            <a:endParaRPr lang="en-US" sz="2800" b="1" dirty="0">
              <a:latin typeface="Times New Roman" pitchFamily="18" charset="0"/>
            </a:endParaRPr>
          </a:p>
          <a:p>
            <a:pPr algn="just"/>
            <a:endParaRPr lang="en-US" sz="28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12587"/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Text Box 2"/>
          <p:cNvSpPr txBox="1">
            <a:spLocks noChangeArrowheads="1"/>
          </p:cNvSpPr>
          <p:nvPr/>
        </p:nvSpPr>
        <p:spPr bwMode="auto">
          <a:xfrm>
            <a:off x="685800" y="1524000"/>
            <a:ext cx="8153400" cy="51546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>
                <a:latin typeface="Times New Roman" pitchFamily="18" charset="0"/>
              </a:rPr>
              <a:t>ХРОМ - з</a:t>
            </a:r>
            <a:r>
              <a:rPr lang="nl-NL" sz="2800" b="1" i="1">
                <a:latin typeface="Times New Roman" pitchFamily="18" charset="0"/>
              </a:rPr>
              <a:t>начај и улога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Главна улога му је у потенцирању улоге инсулина.  Битан је за регулацију 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lvl="2" algn="just"/>
            <a:r>
              <a:rPr lang="nl-NL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хипер и хипогликемије и оптерећење глукозом. </a:t>
            </a:r>
          </a:p>
          <a:p>
            <a:pPr lvl="2" algn="just"/>
            <a:endParaRPr lang="en-US" sz="2800" b="1">
              <a:latin typeface="Times New Roman" pitchFamily="18" charset="0"/>
            </a:endParaRPr>
          </a:p>
          <a:p>
            <a:pPr lvl="2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метаболизма липида</a:t>
            </a:r>
          </a:p>
          <a:p>
            <a:pPr lvl="2"/>
            <a:endParaRPr lang="en-US" sz="2800" b="1">
              <a:latin typeface="Times New Roman" pitchFamily="18" charset="0"/>
            </a:endParaRPr>
          </a:p>
          <a:p>
            <a:pPr lvl="2"/>
            <a:r>
              <a:rPr lang="en-US" sz="28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>
                <a:latin typeface="Times New Roman" pitchFamily="18" charset="0"/>
              </a:rPr>
              <a:t>синтезе </a:t>
            </a:r>
            <a:r>
              <a:rPr lang="sr-Latn-CS" sz="2800" b="1">
                <a:latin typeface="Times New Roman" pitchFamily="18" charset="0"/>
              </a:rPr>
              <a:t>РНК</a:t>
            </a:r>
            <a:endParaRPr lang="en-US" sz="2800" b="1">
              <a:latin typeface="Times New Roman" pitchFamily="18" charset="0"/>
            </a:endParaRPr>
          </a:p>
          <a:p>
            <a:pPr algn="just"/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14883"/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Text Box 2"/>
          <p:cNvSpPr txBox="1">
            <a:spLocks noChangeArrowheads="1"/>
          </p:cNvSpPr>
          <p:nvPr/>
        </p:nvSpPr>
        <p:spPr bwMode="auto">
          <a:xfrm>
            <a:off x="323850" y="692150"/>
            <a:ext cx="8153400" cy="6497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en-US" sz="2800" b="1" dirty="0" smtClean="0">
                <a:latin typeface="Times New Roman" pitchFamily="18" charset="0"/>
              </a:rPr>
              <a:t>ХРОМ</a:t>
            </a:r>
            <a:endParaRPr lang="nl-NL" sz="2800" b="1" i="1" dirty="0">
              <a:latin typeface="Times New Roman" pitchFamily="18" charset="0"/>
            </a:endParaRPr>
          </a:p>
          <a:p>
            <a:pPr algn="just"/>
            <a:endParaRPr lang="en-US" sz="2800" b="1" dirty="0">
              <a:latin typeface="Times New Roman" pitchFamily="18" charset="0"/>
            </a:endParaRPr>
          </a:p>
          <a:p>
            <a:pPr algn="just"/>
            <a:r>
              <a:rPr lang="en-US" sz="2800" b="1" dirty="0">
                <a:latin typeface="Times New Roman" pitchFamily="18" charset="0"/>
              </a:rPr>
              <a:t>ГЛАВНИ ИЗВОР</a:t>
            </a: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lvl="2" algn="just"/>
            <a:r>
              <a:rPr lang="en-US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 i="1" dirty="0" err="1">
                <a:latin typeface="Times New Roman" pitchFamily="18" charset="0"/>
              </a:rPr>
              <a:t>Намирнице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животињског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порекла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lvl="4" algn="just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Месо</a:t>
            </a:r>
            <a:endParaRPr lang="sr-Latn-CS" sz="2800" b="1" dirty="0">
              <a:latin typeface="Times New Roman" pitchFamily="18" charset="0"/>
            </a:endParaRPr>
          </a:p>
          <a:p>
            <a:pPr lvl="4" algn="just"/>
            <a:endParaRPr lang="sr-Latn-CS" sz="2800" b="1" dirty="0">
              <a:latin typeface="Times New Roman" pitchFamily="18" charset="0"/>
            </a:endParaRPr>
          </a:p>
          <a:p>
            <a:pPr lvl="4" algn="just">
              <a:buFontTx/>
              <a:buChar char="•"/>
            </a:pPr>
            <a:r>
              <a:rPr lang="sr-Latn-CS" sz="2800" b="1" dirty="0">
                <a:latin typeface="Times New Roman" pitchFamily="18" charset="0"/>
              </a:rPr>
              <a:t>  </a:t>
            </a:r>
            <a:r>
              <a:rPr lang="en-US" sz="2800" b="1" dirty="0" err="1">
                <a:latin typeface="Times New Roman" pitchFamily="18" charset="0"/>
              </a:rPr>
              <a:t>Квасац</a:t>
            </a:r>
            <a:endParaRPr lang="en-US" sz="2800" b="1" dirty="0">
              <a:latin typeface="Times New Roman" pitchFamily="18" charset="0"/>
            </a:endParaRP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lvl="2" algn="just"/>
            <a:r>
              <a:rPr lang="en-US" sz="2800" dirty="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800" b="1" i="1" dirty="0" err="1">
                <a:latin typeface="Times New Roman" pitchFamily="18" charset="0"/>
              </a:rPr>
              <a:t>Намирнице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биљног</a:t>
            </a:r>
            <a:r>
              <a:rPr lang="en-US" sz="2800" b="1" i="1" dirty="0">
                <a:latin typeface="Times New Roman" pitchFamily="18" charset="0"/>
              </a:rPr>
              <a:t> </a:t>
            </a:r>
            <a:r>
              <a:rPr lang="en-US" sz="2800" b="1" i="1" dirty="0" err="1">
                <a:latin typeface="Times New Roman" pitchFamily="18" charset="0"/>
              </a:rPr>
              <a:t>порекла</a:t>
            </a:r>
            <a:endParaRPr lang="en-US" sz="2800" b="1" i="1" dirty="0">
              <a:latin typeface="Times New Roman" pitchFamily="18" charset="0"/>
            </a:endParaRPr>
          </a:p>
          <a:p>
            <a:pPr algn="just"/>
            <a:endParaRPr lang="en-US" sz="1600" b="1" dirty="0">
              <a:latin typeface="Times New Roman" pitchFamily="18" charset="0"/>
            </a:endParaRPr>
          </a:p>
          <a:p>
            <a:pPr lvl="4" algn="just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Интегралне</a:t>
            </a:r>
            <a:r>
              <a:rPr lang="en-US" sz="2800" b="1" dirty="0">
                <a:latin typeface="Times New Roman" pitchFamily="18" charset="0"/>
              </a:rPr>
              <a:t> </a:t>
            </a:r>
            <a:r>
              <a:rPr lang="en-US" sz="2800" b="1" dirty="0" err="1">
                <a:latin typeface="Times New Roman" pitchFamily="18" charset="0"/>
              </a:rPr>
              <a:t>житарице</a:t>
            </a:r>
            <a:endParaRPr lang="en-US" sz="2800" b="1" dirty="0">
              <a:latin typeface="Times New Roman" pitchFamily="18" charset="0"/>
            </a:endParaRPr>
          </a:p>
          <a:p>
            <a:pPr lvl="4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Легуминозе</a:t>
            </a:r>
            <a:endParaRPr lang="en-US" sz="2800" b="1" dirty="0">
              <a:latin typeface="Times New Roman" pitchFamily="18" charset="0"/>
            </a:endParaRPr>
          </a:p>
          <a:p>
            <a:pPr lvl="4"/>
            <a:r>
              <a:rPr lang="en-US" sz="2800" dirty="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800" b="1" dirty="0" err="1">
                <a:latin typeface="Times New Roman" pitchFamily="18" charset="0"/>
              </a:rPr>
              <a:t>Ораси</a:t>
            </a:r>
            <a:endParaRPr lang="sr-Latn-CS" sz="2800" b="1" dirty="0">
              <a:latin typeface="Times New Roman" pitchFamily="18" charset="0"/>
            </a:endParaRPr>
          </a:p>
          <a:p>
            <a:pPr lvl="4"/>
            <a:r>
              <a:rPr lang="ru-RU" sz="2400" b="1" dirty="0">
                <a:latin typeface="Times New Roman" pitchFamily="18" charset="0"/>
              </a:rPr>
              <a:t>Препоручен</a:t>
            </a:r>
            <a:r>
              <a:rPr lang="sr-Latn-CS" sz="2400" b="1" dirty="0">
                <a:latin typeface="Times New Roman" pitchFamily="18" charset="0"/>
              </a:rPr>
              <a:t> дневни</a:t>
            </a:r>
            <a:r>
              <a:rPr lang="ru-RU" sz="2400" b="1" dirty="0">
                <a:latin typeface="Times New Roman" pitchFamily="18" charset="0"/>
              </a:rPr>
              <a:t> унос за одрасле </a:t>
            </a:r>
            <a:r>
              <a:rPr lang="sr-Latn-CS" sz="2400" b="1" dirty="0">
                <a:latin typeface="Times New Roman" pitchFamily="18" charset="0"/>
              </a:rPr>
              <a:t>је </a:t>
            </a:r>
            <a:r>
              <a:rPr lang="ru-RU" sz="2400" b="1" dirty="0">
                <a:latin typeface="Times New Roman" pitchFamily="18" charset="0"/>
              </a:rPr>
              <a:t>35 μg</a:t>
            </a:r>
          </a:p>
          <a:p>
            <a:pPr lvl="4"/>
            <a:endParaRPr lang="en-US" sz="2400" b="1" dirty="0">
              <a:latin typeface="Times New Roman" pitchFamily="18" charset="0"/>
            </a:endParaRPr>
          </a:p>
        </p:txBody>
      </p:sp>
    </p:spTree>
  </p:cSld>
  <p:clrMapOvr>
    <a:masterClrMapping/>
  </p:clrMapOvr>
  <p:transition advTm="16315"/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Text Box 2"/>
          <p:cNvSpPr txBox="1">
            <a:spLocks noChangeArrowheads="1"/>
          </p:cNvSpPr>
          <p:nvPr/>
        </p:nvSpPr>
        <p:spPr bwMode="auto">
          <a:xfrm>
            <a:off x="179388" y="115888"/>
            <a:ext cx="8442325" cy="6361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>
                <a:latin typeface="Times New Roman" pitchFamily="18" charset="0"/>
              </a:rPr>
              <a:t>ФЛУОР </a:t>
            </a:r>
            <a:endParaRPr lang="sr-Latn-CS" sz="3200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ru-RU" sz="2400" b="1">
                <a:latin typeface="Times New Roman" pitchFamily="18" charset="0"/>
              </a:rPr>
              <a:t>Главна улога му је у минерализацији костију и заштити зуба (најважнији у првих 8 година живота). </a:t>
            </a:r>
            <a:endParaRPr lang="sr-Latn-CS" sz="2400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ru-RU" sz="2400" b="1">
                <a:latin typeface="Times New Roman" pitchFamily="18" charset="0"/>
              </a:rPr>
              <a:t>Флуор унет храном се мање </a:t>
            </a:r>
            <a:r>
              <a:rPr lang="sr-Latn-CS" sz="2400" b="1">
                <a:latin typeface="Times New Roman" pitchFamily="18" charset="0"/>
              </a:rPr>
              <a:t>ис</a:t>
            </a:r>
            <a:r>
              <a:rPr lang="ru-RU" sz="2400" b="1">
                <a:latin typeface="Times New Roman" pitchFamily="18" charset="0"/>
              </a:rPr>
              <a:t>кори</a:t>
            </a:r>
            <a:r>
              <a:rPr lang="sr-Latn-CS" sz="2400" b="1">
                <a:latin typeface="Times New Roman" pitchFamily="18" charset="0"/>
              </a:rPr>
              <a:t>шћава</a:t>
            </a:r>
            <a:r>
              <a:rPr lang="ru-RU" sz="2400" b="1">
                <a:latin typeface="Times New Roman" pitchFamily="18" charset="0"/>
              </a:rPr>
              <a:t> од флуора у води за пиће, јер у намирницама је везан за беланчевине. </a:t>
            </a:r>
            <a:endParaRPr lang="sr-Latn-CS" sz="2400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ru-RU" sz="2400" b="1">
                <a:latin typeface="Times New Roman" pitchFamily="18" charset="0"/>
              </a:rPr>
              <a:t>При уносу воде за пиће које имају 3-5 mg/l флуора у води примећени су токсични ефекти (флуороза).</a:t>
            </a:r>
          </a:p>
          <a:p>
            <a:pPr algn="just">
              <a:buFontTx/>
              <a:buChar char="•"/>
            </a:pPr>
            <a:endParaRPr lang="en-US" sz="2400" b="1">
              <a:latin typeface="Times New Roman" pitchFamily="18" charset="0"/>
            </a:endParaRPr>
          </a:p>
          <a:p>
            <a:pPr algn="just"/>
            <a:r>
              <a:rPr lang="en-US" sz="2400" b="1">
                <a:latin typeface="Times New Roman" pitchFamily="18" charset="0"/>
              </a:rPr>
              <a:t>ГЛАВНИ ИЗВОР</a:t>
            </a:r>
          </a:p>
          <a:p>
            <a:pPr algn="just"/>
            <a:endParaRPr lang="en-US" sz="2400" b="1">
              <a:latin typeface="Times New Roman" pitchFamily="18" charset="0"/>
            </a:endParaRPr>
          </a:p>
          <a:p>
            <a:pPr lvl="2" algn="just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 i="1">
                <a:latin typeface="Times New Roman" pitchFamily="18" charset="0"/>
              </a:rPr>
              <a:t>Вода за пиће</a:t>
            </a:r>
          </a:p>
          <a:p>
            <a:pPr lvl="2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 i="1">
                <a:latin typeface="Times New Roman" pitchFamily="18" charset="0"/>
              </a:rPr>
              <a:t>Намирнице животињског порекла</a:t>
            </a:r>
            <a:endParaRPr lang="en-US" sz="2400" b="1">
              <a:latin typeface="Times New Roman" pitchFamily="18" charset="0"/>
            </a:endParaRPr>
          </a:p>
          <a:p>
            <a:pPr lvl="4" algn="just"/>
            <a:r>
              <a:rPr lang="en-US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400" b="1">
                <a:latin typeface="Times New Roman" pitchFamily="18" charset="0"/>
              </a:rPr>
              <a:t>месо</a:t>
            </a:r>
          </a:p>
          <a:p>
            <a:pPr lvl="2" algn="just"/>
            <a:r>
              <a:rPr lang="en-US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en-US" sz="2400" b="1" i="1">
                <a:latin typeface="Times New Roman" pitchFamily="18" charset="0"/>
              </a:rPr>
              <a:t>Намирнице биљног порекла</a:t>
            </a:r>
            <a:endParaRPr lang="en-US" sz="2400" b="1">
              <a:latin typeface="Times New Roman" pitchFamily="18" charset="0"/>
            </a:endParaRPr>
          </a:p>
          <a:p>
            <a:pPr lvl="4" algn="just"/>
            <a:r>
              <a:rPr lang="en-US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en-US" sz="2400" b="1">
                <a:latin typeface="Times New Roman" pitchFamily="18" charset="0"/>
              </a:rPr>
              <a:t>интегралне житарице</a:t>
            </a:r>
            <a:endParaRPr lang="sr-Latn-CS" sz="2400" b="1">
              <a:latin typeface="Times New Roman" pitchFamily="18" charset="0"/>
            </a:endParaRPr>
          </a:p>
          <a:p>
            <a:pPr lvl="4" algn="just"/>
            <a:r>
              <a:rPr lang="ru-RU" sz="2400" b="1">
                <a:latin typeface="Times New Roman" pitchFamily="18" charset="0"/>
              </a:rPr>
              <a:t>Препоручен </a:t>
            </a:r>
            <a:r>
              <a:rPr lang="sr-Latn-CS" sz="2400" b="1">
                <a:latin typeface="Times New Roman" pitchFamily="18" charset="0"/>
              </a:rPr>
              <a:t>дневни </a:t>
            </a:r>
            <a:r>
              <a:rPr lang="ru-RU" sz="2400" b="1">
                <a:latin typeface="Times New Roman" pitchFamily="18" charset="0"/>
              </a:rPr>
              <a:t>унос за одрасле </a:t>
            </a:r>
            <a:r>
              <a:rPr lang="sr-Latn-CS" sz="2400" b="1">
                <a:latin typeface="Times New Roman" pitchFamily="18" charset="0"/>
              </a:rPr>
              <a:t>је </a:t>
            </a:r>
            <a:r>
              <a:rPr lang="ru-RU" sz="2400" b="1">
                <a:latin typeface="Times New Roman" pitchFamily="18" charset="0"/>
              </a:rPr>
              <a:t>4 mg</a:t>
            </a:r>
          </a:p>
          <a:p>
            <a:pPr lvl="4" algn="just"/>
            <a:endParaRPr lang="en-US" sz="24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53964"/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Rectangle 2"/>
          <p:cNvSpPr>
            <a:spLocks noGrp="1"/>
          </p:cNvSpPr>
          <p:nvPr>
            <p:ph type="title"/>
          </p:nvPr>
        </p:nvSpPr>
        <p:spPr>
          <a:xfrm>
            <a:off x="179388" y="44450"/>
            <a:ext cx="8964612" cy="1143000"/>
          </a:xfrm>
        </p:spPr>
        <p:txBody>
          <a:bodyPr/>
          <a:lstStyle/>
          <a:p>
            <a:pPr algn="l"/>
            <a:r>
              <a:rPr lang="sr-Latn-CS" sz="2400" b="1" smtClean="0">
                <a:latin typeface="Arial" charset="0"/>
              </a:rPr>
              <a:t>      Препоручени дневни унос минерала за одрасле </a:t>
            </a:r>
            <a:endParaRPr lang="en-US" sz="2400" b="1" smtClean="0">
              <a:latin typeface="Arial" charset="0"/>
            </a:endParaRPr>
          </a:p>
        </p:txBody>
      </p:sp>
      <p:sp>
        <p:nvSpPr>
          <p:cNvPr id="97283" name="Rectangle 3"/>
          <p:cNvSpPr>
            <a:spLocks noGrp="1"/>
          </p:cNvSpPr>
          <p:nvPr>
            <p:ph type="body" idx="1"/>
          </p:nvPr>
        </p:nvSpPr>
        <p:spPr>
          <a:xfrm>
            <a:off x="179388" y="981075"/>
            <a:ext cx="8964612" cy="5589588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sr-Latn-CS" sz="2800" b="1" smtClean="0"/>
              <a:t>K-4,7 g</a:t>
            </a:r>
          </a:p>
          <a:p>
            <a:pPr>
              <a:lnSpc>
                <a:spcPct val="80000"/>
              </a:lnSpc>
            </a:pPr>
            <a:r>
              <a:rPr lang="sr-Latn-CS" sz="2800" b="1" smtClean="0"/>
              <a:t>Na-2,3 g</a:t>
            </a:r>
          </a:p>
          <a:p>
            <a:pPr>
              <a:lnSpc>
                <a:spcPct val="80000"/>
              </a:lnSpc>
            </a:pPr>
            <a:r>
              <a:rPr lang="sr-Latn-CS" sz="2800" b="1" smtClean="0"/>
              <a:t>Cl-2,3 g</a:t>
            </a:r>
          </a:p>
          <a:p>
            <a:pPr>
              <a:lnSpc>
                <a:spcPct val="80000"/>
              </a:lnSpc>
            </a:pPr>
            <a:r>
              <a:rPr lang="sr-Latn-CS" sz="2800" b="1" smtClean="0"/>
              <a:t>Ca-1,3 g</a:t>
            </a:r>
            <a:endParaRPr lang="en-US" sz="2800" b="1" smtClean="0"/>
          </a:p>
          <a:p>
            <a:pPr>
              <a:lnSpc>
                <a:spcPct val="80000"/>
              </a:lnSpc>
            </a:pPr>
            <a:r>
              <a:rPr lang="sr-Latn-CS" sz="2800" b="1" smtClean="0"/>
              <a:t>P-1,25 g</a:t>
            </a:r>
          </a:p>
          <a:p>
            <a:pPr>
              <a:lnSpc>
                <a:spcPct val="80000"/>
              </a:lnSpc>
            </a:pPr>
            <a:r>
              <a:rPr lang="sr-Latn-CS" sz="2800" b="1" smtClean="0"/>
              <a:t>Mg-420 mg</a:t>
            </a:r>
          </a:p>
          <a:p>
            <a:pPr>
              <a:lnSpc>
                <a:spcPct val="80000"/>
              </a:lnSpc>
            </a:pPr>
            <a:r>
              <a:rPr lang="sr-Latn-CS" sz="2800" b="1" smtClean="0"/>
              <a:t>Fe-18 mg</a:t>
            </a:r>
          </a:p>
          <a:p>
            <a:pPr>
              <a:lnSpc>
                <a:spcPct val="80000"/>
              </a:lnSpc>
            </a:pPr>
            <a:r>
              <a:rPr lang="sr-Latn-CS" sz="2800" b="1" smtClean="0"/>
              <a:t>Zn-11 mg</a:t>
            </a:r>
          </a:p>
          <a:p>
            <a:pPr>
              <a:lnSpc>
                <a:spcPct val="80000"/>
              </a:lnSpc>
            </a:pPr>
            <a:r>
              <a:rPr lang="sr-Latn-CS" sz="2800" b="1" smtClean="0"/>
              <a:t>F-4 mg</a:t>
            </a:r>
          </a:p>
          <a:p>
            <a:pPr>
              <a:lnSpc>
                <a:spcPct val="80000"/>
              </a:lnSpc>
            </a:pPr>
            <a:r>
              <a:rPr lang="sr-Latn-CS" sz="2800" b="1" smtClean="0"/>
              <a:t>Cu-0,9 mg</a:t>
            </a:r>
          </a:p>
          <a:p>
            <a:pPr>
              <a:lnSpc>
                <a:spcPct val="80000"/>
              </a:lnSpc>
            </a:pPr>
            <a:r>
              <a:rPr lang="sr-Latn-CS" sz="2800" b="1" smtClean="0"/>
              <a:t>J-150 </a:t>
            </a:r>
            <a:r>
              <a:rPr lang="el-GR" sz="2800" b="1" smtClean="0">
                <a:cs typeface="Calibri" pitchFamily="34" charset="0"/>
              </a:rPr>
              <a:t>μ</a:t>
            </a:r>
            <a:r>
              <a:rPr lang="sr-Latn-CS" sz="2800" b="1" smtClean="0">
                <a:cs typeface="Calibri" pitchFamily="34" charset="0"/>
              </a:rPr>
              <a:t>g</a:t>
            </a:r>
          </a:p>
          <a:p>
            <a:pPr>
              <a:lnSpc>
                <a:spcPct val="80000"/>
              </a:lnSpc>
            </a:pPr>
            <a:r>
              <a:rPr lang="sr-Latn-CS" sz="2800" b="1" smtClean="0">
                <a:cs typeface="Calibri" pitchFamily="34" charset="0"/>
              </a:rPr>
              <a:t>Se-55 </a:t>
            </a:r>
            <a:r>
              <a:rPr lang="el-GR" sz="2800" b="1" smtClean="0">
                <a:cs typeface="Calibri" pitchFamily="34" charset="0"/>
              </a:rPr>
              <a:t>μ</a:t>
            </a:r>
            <a:r>
              <a:rPr lang="sr-Latn-CS" sz="2800" b="1" smtClean="0">
                <a:cs typeface="Calibri" pitchFamily="34" charset="0"/>
              </a:rPr>
              <a:t>g</a:t>
            </a:r>
          </a:p>
          <a:p>
            <a:pPr>
              <a:lnSpc>
                <a:spcPct val="80000"/>
              </a:lnSpc>
            </a:pPr>
            <a:r>
              <a:rPr lang="sr-Latn-CS" sz="2800" b="1" smtClean="0">
                <a:cs typeface="Calibri" pitchFamily="34" charset="0"/>
              </a:rPr>
              <a:t>Cr-35 </a:t>
            </a:r>
            <a:r>
              <a:rPr lang="el-GR" sz="2800" b="1" smtClean="0">
                <a:cs typeface="Calibri" pitchFamily="34" charset="0"/>
              </a:rPr>
              <a:t>μ</a:t>
            </a:r>
            <a:r>
              <a:rPr lang="sr-Latn-CS" sz="2800" b="1" smtClean="0">
                <a:cs typeface="Calibri" pitchFamily="34" charset="0"/>
              </a:rPr>
              <a:t>g</a:t>
            </a:r>
          </a:p>
          <a:p>
            <a:pPr>
              <a:lnSpc>
                <a:spcPct val="80000"/>
              </a:lnSpc>
            </a:pPr>
            <a:endParaRPr lang="el-GR" sz="2800" b="1" smtClean="0">
              <a:cs typeface="Calibri" pitchFamily="34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762000" y="2252663"/>
            <a:ext cx="8077200" cy="430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>
                <a:latin typeface="Times New Roman" pitchFamily="18" charset="0"/>
              </a:rPr>
              <a:t>ГЛАВНИ МИНЕРАЛИ</a:t>
            </a:r>
            <a:r>
              <a:rPr lang="sr-Latn-CS" sz="2800" b="1">
                <a:latin typeface="Times New Roman" pitchFamily="18" charset="0"/>
              </a:rPr>
              <a:t>          </a:t>
            </a:r>
            <a:endParaRPr lang="nl-NL" sz="2800" b="1">
              <a:latin typeface="Times New Roman" pitchFamily="18" charset="0"/>
            </a:endParaRP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lvl="1" algn="just">
              <a:buFontTx/>
              <a:buChar char="•"/>
            </a:pPr>
            <a:r>
              <a:rPr lang="nl-NL" sz="2800" b="1">
                <a:latin typeface="Times New Roman" pitchFamily="18" charset="0"/>
              </a:rPr>
              <a:t>НАТРИЈУМ</a:t>
            </a:r>
            <a:r>
              <a:rPr lang="sr-Latn-CS" sz="2800" b="1">
                <a:latin typeface="Times New Roman" pitchFamily="18" charset="0"/>
              </a:rPr>
              <a:t> </a:t>
            </a:r>
            <a:endParaRPr lang="nl-NL" sz="2800" b="1">
              <a:latin typeface="Times New Roman" pitchFamily="18" charset="0"/>
            </a:endParaRPr>
          </a:p>
          <a:p>
            <a:pPr lvl="1"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КАЛИЈУМ</a:t>
            </a:r>
          </a:p>
          <a:p>
            <a:pPr lvl="1"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ХЛОР</a:t>
            </a:r>
            <a:endParaRPr lang="nl-NL" sz="2800" b="1">
              <a:latin typeface="Times New Roman" pitchFamily="18" charset="0"/>
            </a:endParaRPr>
          </a:p>
          <a:p>
            <a:pPr lvl="1" algn="just">
              <a:buFontTx/>
              <a:buChar char="•"/>
            </a:pPr>
            <a:r>
              <a:rPr lang="nl-NL" sz="2800" b="1">
                <a:latin typeface="Times New Roman" pitchFamily="18" charset="0"/>
              </a:rPr>
              <a:t>КАЛЦИЈУМ</a:t>
            </a:r>
          </a:p>
          <a:p>
            <a:pPr lvl="1"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ФОСФОР</a:t>
            </a:r>
          </a:p>
          <a:p>
            <a:pPr lvl="1"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МАГНЕЗИЈУМ</a:t>
            </a:r>
          </a:p>
          <a:p>
            <a:pPr lvl="1"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СУМПОР</a:t>
            </a:r>
          </a:p>
          <a:p>
            <a:pPr algn="just"/>
            <a:endParaRPr lang="en-US" sz="2400">
              <a:latin typeface="Times New Roman" pitchFamily="18" charset="0"/>
            </a:endParaRPr>
          </a:p>
        </p:txBody>
      </p:sp>
    </p:spTree>
  </p:cSld>
  <p:clrMapOvr>
    <a:masterClrMapping/>
  </p:clrMapOvr>
  <p:transition advTm="7254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762000" y="2057400"/>
            <a:ext cx="8077200" cy="4300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>
                <a:latin typeface="Times New Roman" pitchFamily="18" charset="0"/>
              </a:rPr>
              <a:t>НАТРИЈУМ - значај</a:t>
            </a:r>
            <a:endParaRPr lang="nl-NL" sz="2400" b="1" i="1">
              <a:latin typeface="Times New Roman" pitchFamily="18" charset="0"/>
            </a:endParaRP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Натријум је најзаступљенији катјон у екстраћелијској течности, док је његова количина у ћелији десет пута мања. </a:t>
            </a:r>
          </a:p>
          <a:p>
            <a:pPr algn="just"/>
            <a:endParaRPr lang="nl-NL" sz="2800" b="1">
              <a:latin typeface="Times New Roman" pitchFamily="18" charset="0"/>
            </a:endParaRPr>
          </a:p>
          <a:p>
            <a:pPr algn="just"/>
            <a:r>
              <a:rPr lang="nl-NL" sz="2800" b="1">
                <a:latin typeface="Times New Roman" pitchFamily="18" charset="0"/>
              </a:rPr>
              <a:t>Од око 120 mg натријума, колико се налази у организму одрасле особе,  две трећине се налази у слободном-јонизованом облику, а једна трећина је у саставу неорганског дела скелета.</a:t>
            </a:r>
            <a:endParaRPr lang="en-US" sz="2400">
              <a:latin typeface="Times New Roman" pitchFamily="18" charset="0"/>
            </a:endParaRPr>
          </a:p>
        </p:txBody>
      </p:sp>
    </p:spTree>
  </p:cSld>
  <p:clrMapOvr>
    <a:masterClrMapping/>
  </p:clrMapOvr>
  <p:transition advTm="23101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762000" y="1260475"/>
            <a:ext cx="8077200" cy="3897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/>
            <a:r>
              <a:rPr lang="nl-NL" sz="2800" b="1">
                <a:latin typeface="Times New Roman" pitchFamily="18" charset="0"/>
              </a:rPr>
              <a:t>НАТРИЈУМ – улога </a:t>
            </a:r>
            <a:r>
              <a:rPr lang="sr-Latn-CS" sz="2800" b="1">
                <a:latin typeface="Times New Roman" pitchFamily="18" charset="0"/>
              </a:rPr>
              <a:t>у</a:t>
            </a:r>
            <a:endParaRPr lang="nl-NL" sz="2800" b="1">
              <a:latin typeface="Times New Roman" pitchFamily="18" charset="0"/>
            </a:endParaRPr>
          </a:p>
          <a:p>
            <a:pPr algn="just"/>
            <a:endParaRPr lang="nl-NL" sz="1600" b="1">
              <a:latin typeface="Times New Roman" pitchFamily="18" charset="0"/>
            </a:endParaRPr>
          </a:p>
          <a:p>
            <a:pPr algn="just"/>
            <a:endParaRPr lang="nl-NL" sz="14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контроли и одржавању запремине екстрацелуларне течности </a:t>
            </a:r>
            <a:endParaRPr lang="sr-Latn-CS" sz="24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одржавању нормалне подражљивости мембране мишића и нерава</a:t>
            </a: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одржавању ацидо-базне равнотеже (</a:t>
            </a:r>
            <a:r>
              <a:rPr lang="nl-NL" sz="2400" b="1" i="1">
                <a:latin typeface="Times New Roman" pitchFamily="18" charset="0"/>
              </a:rPr>
              <a:t>заједно са хлоридним и бикарбонатним јонима</a:t>
            </a:r>
            <a:r>
              <a:rPr lang="nl-NL" sz="2400" b="1">
                <a:latin typeface="Times New Roman" pitchFamily="18" charset="0"/>
              </a:rPr>
              <a:t>)</a:t>
            </a: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>
                <a:latin typeface="Times New Roman" pitchFamily="18" charset="0"/>
              </a:rPr>
              <a:t>транспорту глукозе и аминокиселина кроз ћелијску мембрану (</a:t>
            </a:r>
            <a:r>
              <a:rPr lang="nl-NL" sz="2400" b="1" i="1">
                <a:latin typeface="Times New Roman" pitchFamily="18" charset="0"/>
              </a:rPr>
              <a:t>црева и бубрега</a:t>
            </a:r>
            <a:r>
              <a:rPr lang="nl-NL" sz="2400" b="1">
                <a:latin typeface="Times New Roman" pitchFamily="18" charset="0"/>
              </a:rPr>
              <a:t>)</a:t>
            </a:r>
            <a:endParaRPr lang="en-US" sz="2400">
              <a:latin typeface="Times New Roman" pitchFamily="18" charset="0"/>
            </a:endParaRPr>
          </a:p>
        </p:txBody>
      </p:sp>
    </p:spTree>
  </p:cSld>
  <p:clrMapOvr>
    <a:masterClrMapping/>
  </p:clrMapOvr>
  <p:transition advTm="16752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179388" y="188913"/>
            <a:ext cx="8366125" cy="7092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just"/>
            <a:r>
              <a:rPr lang="nl-NL" sz="2400" b="1">
                <a:latin typeface="Times New Roman" pitchFamily="18" charset="0"/>
              </a:rPr>
              <a:t>ГЛАВНИ ИЗВОР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lvl="2" algn="just"/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 i="1">
                <a:latin typeface="Times New Roman" pitchFamily="18" charset="0"/>
              </a:rPr>
              <a:t>Намирнице животињског порекла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lvl="3" algn="just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месо, јаја</a:t>
            </a:r>
          </a:p>
          <a:p>
            <a:pPr lvl="3">
              <a:buFont typeface="Wingdings" pitchFamily="2" charset="2"/>
              <a:buChar char="Ø"/>
            </a:pPr>
            <a:r>
              <a:rPr lang="sr-Latn-CS" sz="2400" b="1">
                <a:latin typeface="Times New Roman" pitchFamily="18" charset="0"/>
              </a:rPr>
              <a:t> </a:t>
            </a:r>
            <a:r>
              <a:rPr lang="nl-NL" sz="2400" b="1">
                <a:latin typeface="Times New Roman" pitchFamily="18" charset="0"/>
              </a:rPr>
              <a:t>млеко и млечни производи</a:t>
            </a:r>
            <a:endParaRPr lang="sr-Latn-CS" sz="2400" b="1">
              <a:latin typeface="Times New Roman" pitchFamily="18" charset="0"/>
            </a:endParaRPr>
          </a:p>
          <a:p>
            <a:pPr lvl="3">
              <a:buFont typeface="Wingdings" pitchFamily="2" charset="2"/>
              <a:buNone/>
            </a:pPr>
            <a:endParaRPr lang="sr-Latn-CS" sz="2400" b="1">
              <a:latin typeface="Times New Roman" pitchFamily="18" charset="0"/>
            </a:endParaRPr>
          </a:p>
          <a:p>
            <a:pPr lvl="3">
              <a:buFont typeface="Wingdings" pitchFamily="2" charset="2"/>
              <a:buNone/>
            </a:pPr>
            <a:r>
              <a:rPr lang="nl-NL" sz="2400">
                <a:latin typeface="Symbol" pitchFamily="18" charset="2"/>
                <a:cs typeface="Times New Roman" pitchFamily="18" charset="0"/>
              </a:rPr>
              <a:t>·	</a:t>
            </a:r>
            <a:r>
              <a:rPr lang="nl-NL" sz="2400" b="1" i="1">
                <a:latin typeface="Times New Roman" pitchFamily="18" charset="0"/>
              </a:rPr>
              <a:t>Намирнице индустријског порекла</a:t>
            </a:r>
          </a:p>
          <a:p>
            <a:pPr algn="just"/>
            <a:endParaRPr lang="nl-NL" sz="2400" b="1">
              <a:latin typeface="Times New Roman" pitchFamily="18" charset="0"/>
            </a:endParaRPr>
          </a:p>
          <a:p>
            <a:pPr lvl="3" algn="just"/>
            <a:r>
              <a:rPr lang="nl-NL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nl-NL" sz="2400" b="1">
                <a:latin typeface="Times New Roman" pitchFamily="18" charset="0"/>
              </a:rPr>
              <a:t>Кухињска со</a:t>
            </a:r>
          </a:p>
          <a:p>
            <a:pPr lvl="3"/>
            <a:r>
              <a:rPr lang="de-DE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de-DE" sz="2400" b="1">
                <a:latin typeface="Times New Roman" pitchFamily="18" charset="0"/>
              </a:rPr>
              <a:t>Намирнице којима је додата кухињска со као конзерванс</a:t>
            </a:r>
          </a:p>
          <a:p>
            <a:pPr lvl="3"/>
            <a:endParaRPr lang="de-DE" sz="2400" b="1">
              <a:latin typeface="Times New Roman" pitchFamily="18" charset="0"/>
            </a:endParaRPr>
          </a:p>
          <a:p>
            <a:pPr lvl="3"/>
            <a:r>
              <a:rPr lang="de-DE" sz="2400">
                <a:latin typeface="Wingdings" pitchFamily="2" charset="2"/>
                <a:cs typeface="Times New Roman" pitchFamily="18" charset="0"/>
              </a:rPr>
              <a:t>Ø	</a:t>
            </a:r>
            <a:r>
              <a:rPr lang="de-DE" sz="2400" b="1">
                <a:latin typeface="Times New Roman" pitchFamily="18" charset="0"/>
              </a:rPr>
              <a:t>Намирнице којима су додати натријум-бикарбонат, цитрат, глутамин</a:t>
            </a:r>
            <a:endParaRPr lang="sr-Latn-CS" sz="2400" b="1">
              <a:latin typeface="Times New Roman" pitchFamily="18" charset="0"/>
            </a:endParaRPr>
          </a:p>
          <a:p>
            <a:pPr lvl="3"/>
            <a:endParaRPr lang="sr-Latn-CS" sz="2400" b="1">
              <a:latin typeface="Times New Roman" pitchFamily="18" charset="0"/>
            </a:endParaRPr>
          </a:p>
          <a:p>
            <a:pPr algn="just">
              <a:buFontTx/>
              <a:buChar char="•"/>
            </a:pPr>
            <a:r>
              <a:rPr lang="en-US" sz="2800" b="1">
                <a:latin typeface="Times New Roman" pitchFamily="18" charset="0"/>
              </a:rPr>
              <a:t>Препоручен </a:t>
            </a:r>
            <a:r>
              <a:rPr lang="sr-Latn-CS" sz="2800" b="1">
                <a:latin typeface="Times New Roman" pitchFamily="18" charset="0"/>
              </a:rPr>
              <a:t>дневни </a:t>
            </a:r>
            <a:r>
              <a:rPr lang="en-US" sz="2800" b="1">
                <a:latin typeface="Times New Roman" pitchFamily="18" charset="0"/>
              </a:rPr>
              <a:t>унос </a:t>
            </a:r>
            <a:r>
              <a:rPr lang="sr-Latn-CS" sz="2800" b="1">
                <a:latin typeface="Times New Roman" pitchFamily="18" charset="0"/>
              </a:rPr>
              <a:t>за одрасле је 2,3 </a:t>
            </a:r>
            <a:r>
              <a:rPr lang="en-US" sz="2800" b="1">
                <a:latin typeface="Times New Roman" pitchFamily="18" charset="0"/>
              </a:rPr>
              <a:t>g</a:t>
            </a:r>
          </a:p>
          <a:p>
            <a:pPr algn="just"/>
            <a:endParaRPr lang="sr-Latn-CS" sz="2800" b="1">
              <a:latin typeface="Times New Roman" pitchFamily="18" charset="0"/>
            </a:endParaRPr>
          </a:p>
          <a:p>
            <a:pPr lvl="3">
              <a:buFont typeface="Wingdings" pitchFamily="2" charset="2"/>
              <a:buChar char="Ø"/>
            </a:pPr>
            <a:endParaRPr lang="nl-NL" sz="2000" b="1">
              <a:latin typeface="Times New Roman" pitchFamily="18" charset="0"/>
            </a:endParaRPr>
          </a:p>
        </p:txBody>
      </p:sp>
    </p:spTree>
  </p:cSld>
  <p:clrMapOvr>
    <a:masterClrMapping/>
  </p:clrMapOvr>
  <p:transition advTm="29603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2531</TotalTime>
  <Words>1377</Words>
  <Application>Microsoft Office PowerPoint</Application>
  <PresentationFormat>On-screen Show (4:3)</PresentationFormat>
  <Paragraphs>508</Paragraphs>
  <Slides>56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56</vt:i4>
      </vt:variant>
    </vt:vector>
  </HeadingPairs>
  <TitlesOfParts>
    <vt:vector size="57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  <vt:lpstr>Slide 52</vt:lpstr>
      <vt:lpstr>Slide 53</vt:lpstr>
      <vt:lpstr>Slide 54</vt:lpstr>
      <vt:lpstr>Slide 55</vt:lpstr>
      <vt:lpstr>      Препоручени дневни унос минерала за одрасле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Nela</dc:creator>
  <cp:lastModifiedBy>Corporate Edition</cp:lastModifiedBy>
  <cp:revision>24</cp:revision>
  <dcterms:created xsi:type="dcterms:W3CDTF">2017-09-04T10:02:03Z</dcterms:created>
  <dcterms:modified xsi:type="dcterms:W3CDTF">2020-09-30T21:49:50Z</dcterms:modified>
</cp:coreProperties>
</file>

<file path=docProps/thumbnail.jpeg>
</file>